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2" r:id="rId1"/>
  </p:sldMasterIdLst>
  <p:sldIdLst>
    <p:sldId id="292" r:id="rId2"/>
    <p:sldId id="259" r:id="rId3"/>
    <p:sldId id="260" r:id="rId4"/>
    <p:sldId id="261" r:id="rId5"/>
    <p:sldId id="262" r:id="rId6"/>
    <p:sldId id="263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61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543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581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303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1714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138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12/6/2017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8601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12/6/2017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140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027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40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982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23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356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12/6/2017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321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12/6/2017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42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12/6/2017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52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12/6/2017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23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121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3763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  <p:sldLayoutId id="214748370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811B219-58FA-4F03-A712-B9E05D30F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of CJ </a:t>
            </a:r>
            <a:r>
              <a:rPr lang="en-US" dirty="0" err="1"/>
              <a:t>Sereno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85D489-6100-41AC-BCD9-BEA0C1F93A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Bringing Justice to the People</a:t>
            </a:r>
          </a:p>
        </p:txBody>
      </p:sp>
    </p:spTree>
    <p:extLst>
      <p:ext uri="{BB962C8B-B14F-4D97-AF65-F5344CB8AC3E}">
        <p14:creationId xmlns:p14="http://schemas.microsoft.com/office/powerpoint/2010/main" val="1533907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967CA-4FF6-409D-99DA-37AFCC011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Judiciary Reform Program</a:t>
            </a:r>
            <a:r>
              <a:rPr lang="en-US" dirty="0"/>
              <a:t>:</a:t>
            </a:r>
            <a:br>
              <a:rPr lang="en-US" dirty="0"/>
            </a:br>
            <a:r>
              <a:rPr lang="en-US" sz="3600" dirty="0"/>
              <a:t>Bringing</a:t>
            </a:r>
            <a:r>
              <a:rPr lang="en-US" dirty="0"/>
              <a:t> </a:t>
            </a:r>
            <a:r>
              <a:rPr lang="en-US" sz="3600" dirty="0"/>
              <a:t>Justice to the People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970CF-1A41-4915-A279-3CBDF93C8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270" y="2052918"/>
            <a:ext cx="6744183" cy="4195481"/>
          </a:xfrm>
        </p:spPr>
        <p:txBody>
          <a:bodyPr>
            <a:normAutofit/>
          </a:bodyPr>
          <a:lstStyle/>
          <a:p>
            <a:r>
              <a:rPr lang="en-US" sz="2800" b="1" dirty="0"/>
              <a:t>Continuous Trial in Criminal Cases</a:t>
            </a:r>
          </a:p>
          <a:p>
            <a:pPr lvl="1"/>
            <a:r>
              <a:rPr lang="en-US" sz="2400" dirty="0"/>
              <a:t>For speedy resolution of cases: </a:t>
            </a:r>
          </a:p>
          <a:p>
            <a:pPr lvl="1"/>
            <a:r>
              <a:rPr lang="en-US" sz="2400" dirty="0"/>
              <a:t>Bouncing checks, drugs, </a:t>
            </a:r>
            <a:r>
              <a:rPr lang="en-US" sz="2400" dirty="0" err="1"/>
              <a:t>estafa</a:t>
            </a:r>
            <a:r>
              <a:rPr lang="en-US" sz="2400" dirty="0"/>
              <a:t>, cases involving minors, illegal recruitment, select commercial cases </a:t>
            </a:r>
          </a:p>
          <a:p>
            <a:pPr lvl="1"/>
            <a:r>
              <a:rPr lang="en-US" sz="2400" dirty="0"/>
              <a:t>Strict deadlines, no postponement, promulgation in 90 days</a:t>
            </a:r>
          </a:p>
          <a:p>
            <a:r>
              <a:rPr lang="en-US" sz="2800" dirty="0"/>
              <a:t>Human trafficking case resolved in less than 1 year</a:t>
            </a:r>
          </a:p>
          <a:p>
            <a:endParaRPr lang="en-US" sz="2800" dirty="0"/>
          </a:p>
          <a:p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8CC585-278B-4B24-AC8D-38D9D273A43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1548" y="2149434"/>
            <a:ext cx="4270452" cy="47085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FEA2A80-616F-4C85-BFCB-D429E5AE065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15818" y="0"/>
            <a:ext cx="4276603" cy="276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45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967CA-4FF6-409D-99DA-37AFCC011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Judiciary Reform Program</a:t>
            </a:r>
            <a:r>
              <a:rPr lang="en-US" dirty="0"/>
              <a:t>:</a:t>
            </a:r>
            <a:br>
              <a:rPr lang="en-US" dirty="0"/>
            </a:br>
            <a:r>
              <a:rPr lang="en-US" sz="3600" dirty="0"/>
              <a:t>Bringing</a:t>
            </a:r>
            <a:r>
              <a:rPr lang="en-US" dirty="0"/>
              <a:t> </a:t>
            </a:r>
            <a:r>
              <a:rPr lang="en-US" sz="3600" dirty="0"/>
              <a:t>Justice to the People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970CF-1A41-4915-A279-3CBDF93C8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270" y="2052918"/>
            <a:ext cx="6744183" cy="4195481"/>
          </a:xfrm>
        </p:spPr>
        <p:txBody>
          <a:bodyPr>
            <a:normAutofit/>
          </a:bodyPr>
          <a:lstStyle/>
          <a:p>
            <a:r>
              <a:rPr lang="en-US" sz="2800" b="1" dirty="0"/>
              <a:t>E-COURTS</a:t>
            </a:r>
          </a:p>
          <a:p>
            <a:pPr lvl="1"/>
            <a:r>
              <a:rPr lang="en-US" sz="2400" dirty="0"/>
              <a:t>Automated case management system</a:t>
            </a:r>
          </a:p>
          <a:p>
            <a:pPr lvl="1"/>
            <a:r>
              <a:rPr lang="en-US" sz="2400" dirty="0"/>
              <a:t>Speed-up decision making</a:t>
            </a:r>
          </a:p>
          <a:p>
            <a:pPr lvl="1"/>
            <a:r>
              <a:rPr lang="en-US" sz="2400" dirty="0"/>
              <a:t>Cut case backlog – online monitoring</a:t>
            </a:r>
          </a:p>
          <a:p>
            <a:pPr lvl="1"/>
            <a:r>
              <a:rPr lang="en-US" sz="2400" dirty="0"/>
              <a:t>Enhanced transparency, integrity</a:t>
            </a:r>
          </a:p>
          <a:p>
            <a:pPr lvl="1"/>
            <a:r>
              <a:rPr lang="en-US" sz="2400" dirty="0"/>
              <a:t>Public access to information </a:t>
            </a:r>
          </a:p>
          <a:p>
            <a:endParaRPr lang="en-US" sz="2800" dirty="0"/>
          </a:p>
          <a:p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8CC585-278B-4B24-AC8D-38D9D273A43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1548" y="2149434"/>
            <a:ext cx="4270452" cy="47085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FEA2A80-616F-4C85-BFCB-D429E5AE065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15818" y="0"/>
            <a:ext cx="4276603" cy="276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40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967CA-4FF6-409D-99DA-37AFCC011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Judiciary Reform Program</a:t>
            </a:r>
            <a:r>
              <a:rPr lang="en-US" dirty="0"/>
              <a:t>:</a:t>
            </a:r>
            <a:br>
              <a:rPr lang="en-US" dirty="0"/>
            </a:br>
            <a:r>
              <a:rPr lang="en-US" sz="3600" dirty="0"/>
              <a:t>Bringing</a:t>
            </a:r>
            <a:r>
              <a:rPr lang="en-US" dirty="0"/>
              <a:t> </a:t>
            </a:r>
            <a:r>
              <a:rPr lang="en-US" sz="3600" dirty="0"/>
              <a:t>Justice to the People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970CF-1A41-4915-A279-3CBDF93C8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270" y="2052918"/>
            <a:ext cx="6744183" cy="4195481"/>
          </a:xfrm>
        </p:spPr>
        <p:txBody>
          <a:bodyPr>
            <a:normAutofit/>
          </a:bodyPr>
          <a:lstStyle/>
          <a:p>
            <a:r>
              <a:rPr lang="en-US" sz="2800" b="1" dirty="0"/>
              <a:t>Automated Hearings</a:t>
            </a:r>
          </a:p>
          <a:p>
            <a:pPr lvl="1"/>
            <a:r>
              <a:rPr lang="en-US" sz="2400" dirty="0"/>
              <a:t>Court activities captured Real-Time</a:t>
            </a:r>
          </a:p>
          <a:p>
            <a:pPr lvl="2"/>
            <a:r>
              <a:rPr lang="en-US" sz="2200" dirty="0"/>
              <a:t>court orders</a:t>
            </a:r>
          </a:p>
          <a:p>
            <a:pPr lvl="2"/>
            <a:r>
              <a:rPr lang="en-US" sz="2200" dirty="0"/>
              <a:t>minutes, notes on testimonies </a:t>
            </a:r>
          </a:p>
          <a:p>
            <a:pPr lvl="2"/>
            <a:r>
              <a:rPr lang="en-US" sz="2200" dirty="0"/>
              <a:t>marking of evidence</a:t>
            </a:r>
          </a:p>
          <a:p>
            <a:pPr lvl="1"/>
            <a:r>
              <a:rPr lang="en-US" sz="2400" dirty="0"/>
              <a:t>Real-time editing of court documents</a:t>
            </a:r>
          </a:p>
          <a:p>
            <a:pPr lvl="1"/>
            <a:r>
              <a:rPr lang="en-US" sz="2400" dirty="0"/>
              <a:t>Orders and subpoenas immediately released to parties in court</a:t>
            </a:r>
          </a:p>
          <a:p>
            <a:endParaRPr lang="en-US" sz="2800" dirty="0"/>
          </a:p>
          <a:p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8CC585-278B-4B24-AC8D-38D9D273A43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1548" y="2149434"/>
            <a:ext cx="4270452" cy="47085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FEA2A80-616F-4C85-BFCB-D429E5AE065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15818" y="0"/>
            <a:ext cx="4276603" cy="276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353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967CA-4FF6-409D-99DA-37AFCC011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Judiciary Reform Program</a:t>
            </a:r>
            <a:r>
              <a:rPr lang="en-US" dirty="0"/>
              <a:t>:</a:t>
            </a:r>
            <a:br>
              <a:rPr lang="en-US" dirty="0"/>
            </a:br>
            <a:r>
              <a:rPr lang="en-US" sz="3600" dirty="0"/>
              <a:t>Bringing</a:t>
            </a:r>
            <a:r>
              <a:rPr lang="en-US" dirty="0"/>
              <a:t> </a:t>
            </a:r>
            <a:r>
              <a:rPr lang="en-US" sz="3600" dirty="0"/>
              <a:t>Justice to the People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970CF-1A41-4915-A279-3CBDF93C8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270" y="2052918"/>
            <a:ext cx="6744183" cy="4195481"/>
          </a:xfrm>
        </p:spPr>
        <p:txBody>
          <a:bodyPr>
            <a:normAutofit/>
          </a:bodyPr>
          <a:lstStyle/>
          <a:p>
            <a:r>
              <a:rPr lang="en-US" sz="2800" b="1" dirty="0"/>
              <a:t>Enhanced Justice on Wheels (EJOW) </a:t>
            </a:r>
          </a:p>
          <a:p>
            <a:pPr lvl="1"/>
            <a:r>
              <a:rPr lang="en-US" sz="2400" dirty="0"/>
              <a:t>Improved access to justice </a:t>
            </a:r>
          </a:p>
          <a:p>
            <a:pPr lvl="2"/>
            <a:r>
              <a:rPr lang="en-US" sz="2200" dirty="0"/>
              <a:t>mobile court hearings </a:t>
            </a:r>
          </a:p>
          <a:p>
            <a:pPr lvl="2"/>
            <a:r>
              <a:rPr lang="en-US" sz="2200" dirty="0"/>
              <a:t>court-annexed mediation </a:t>
            </a:r>
          </a:p>
          <a:p>
            <a:pPr lvl="2"/>
            <a:r>
              <a:rPr lang="en-US" sz="2200" dirty="0"/>
              <a:t>provision of free legal, medical and dental aid to inmates</a:t>
            </a:r>
          </a:p>
          <a:p>
            <a:pPr lvl="1"/>
            <a:r>
              <a:rPr lang="en-US" sz="2400" dirty="0"/>
              <a:t>989 cases in the mobile court hearings (2015-16)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8CC585-278B-4B24-AC8D-38D9D273A43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1548" y="2149434"/>
            <a:ext cx="4270452" cy="47085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FEA2A80-616F-4C85-BFCB-D429E5AE065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15818" y="0"/>
            <a:ext cx="4276603" cy="276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956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967CA-4FF6-409D-99DA-37AFCC011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Judiciary Reform Program</a:t>
            </a:r>
            <a:r>
              <a:rPr lang="en-US" dirty="0"/>
              <a:t>:</a:t>
            </a:r>
            <a:br>
              <a:rPr lang="en-US" dirty="0"/>
            </a:br>
            <a:r>
              <a:rPr lang="en-US" sz="3600" dirty="0"/>
              <a:t>Bringing</a:t>
            </a:r>
            <a:r>
              <a:rPr lang="en-US" dirty="0"/>
              <a:t> </a:t>
            </a:r>
            <a:r>
              <a:rPr lang="en-US" sz="3600" dirty="0"/>
              <a:t>Justice to the People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970CF-1A41-4915-A279-3CBDF93C8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270" y="2052918"/>
            <a:ext cx="6744183" cy="4491101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/>
              <a:t>Small Claims Court</a:t>
            </a:r>
          </a:p>
          <a:p>
            <a:pPr lvl="1"/>
            <a:r>
              <a:rPr lang="en-US" sz="2400" dirty="0"/>
              <a:t>For claims of P200,000 or less</a:t>
            </a:r>
          </a:p>
          <a:p>
            <a:pPr lvl="1"/>
            <a:r>
              <a:rPr lang="en-US" sz="2400" dirty="0"/>
              <a:t>Simple, speedy, and inexpensive means of dispute settlement; </a:t>
            </a:r>
          </a:p>
          <a:p>
            <a:pPr lvl="2"/>
            <a:r>
              <a:rPr lang="en-US" sz="2200" dirty="0"/>
              <a:t>provides simple forms</a:t>
            </a:r>
          </a:p>
          <a:p>
            <a:pPr lvl="2"/>
            <a:r>
              <a:rPr lang="en-US" sz="2200" dirty="0"/>
              <a:t>simple dispute settlement procedures</a:t>
            </a:r>
          </a:p>
          <a:p>
            <a:pPr lvl="2"/>
            <a:r>
              <a:rPr lang="en-US" sz="2200" dirty="0"/>
              <a:t>one-hearing rule</a:t>
            </a:r>
          </a:p>
          <a:p>
            <a:pPr lvl="1"/>
            <a:r>
              <a:rPr lang="en-US" sz="2400" dirty="0"/>
              <a:t>No need for lawyers; informal hearing</a:t>
            </a:r>
          </a:p>
          <a:p>
            <a:pPr lvl="1"/>
            <a:r>
              <a:rPr lang="en-US" sz="2400" dirty="0"/>
              <a:t>Decision in 24 hours</a:t>
            </a:r>
          </a:p>
          <a:p>
            <a:pPr lvl="1"/>
            <a:r>
              <a:rPr lang="en-US" sz="2400" dirty="0"/>
              <a:t>As of July 2017, 29,940 small claims cases were filed nationwide; 29,931 disposed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8CC585-278B-4B24-AC8D-38D9D273A43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1548" y="2149434"/>
            <a:ext cx="4270452" cy="47085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FEA2A80-616F-4C85-BFCB-D429E5AE065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15818" y="0"/>
            <a:ext cx="4276603" cy="276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053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967CA-4FF6-409D-99DA-37AFCC011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Judiciary Reform Program</a:t>
            </a:r>
            <a:r>
              <a:rPr lang="en-US" dirty="0"/>
              <a:t>:</a:t>
            </a:r>
            <a:br>
              <a:rPr lang="en-US" dirty="0"/>
            </a:br>
            <a:r>
              <a:rPr lang="en-US" sz="3600" dirty="0"/>
              <a:t>Bringing</a:t>
            </a:r>
            <a:r>
              <a:rPr lang="en-US" dirty="0"/>
              <a:t> </a:t>
            </a:r>
            <a:r>
              <a:rPr lang="en-US" sz="3600" dirty="0"/>
              <a:t>Justice to the People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970CF-1A41-4915-A279-3CBDF93C8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270" y="2052918"/>
            <a:ext cx="6854352" cy="4195481"/>
          </a:xfrm>
        </p:spPr>
        <p:txBody>
          <a:bodyPr>
            <a:normAutofit/>
          </a:bodyPr>
          <a:lstStyle/>
          <a:p>
            <a:r>
              <a:rPr lang="en-US" sz="2800" b="1" dirty="0" err="1"/>
              <a:t>Hustisyeah</a:t>
            </a:r>
            <a:r>
              <a:rPr lang="en-US" sz="2800" b="1" dirty="0"/>
              <a:t>! </a:t>
            </a:r>
          </a:p>
          <a:p>
            <a:pPr lvl="1"/>
            <a:r>
              <a:rPr lang="en-US" sz="2400" dirty="0"/>
              <a:t>Court Decongestion Program</a:t>
            </a:r>
          </a:p>
          <a:p>
            <a:pPr lvl="1"/>
            <a:r>
              <a:rPr lang="en-US" sz="2400" dirty="0"/>
              <a:t>Focused on 175 heavily congested courts</a:t>
            </a:r>
          </a:p>
          <a:p>
            <a:pPr lvl="2"/>
            <a:r>
              <a:rPr lang="en-US" sz="2200" dirty="0"/>
              <a:t>Caloocan, QC, Las </a:t>
            </a:r>
            <a:r>
              <a:rPr lang="en-US" sz="2200" dirty="0" err="1"/>
              <a:t>Pinas</a:t>
            </a:r>
            <a:r>
              <a:rPr lang="en-US" sz="2200" dirty="0"/>
              <a:t>, Makati, Malabon, Mandaluyong, Manila, Muntinlupa, Paranaque, Pasig, Pasay, Valenzuela, Angeles, Cebu, Davao</a:t>
            </a:r>
          </a:p>
          <a:p>
            <a:pPr lvl="1"/>
            <a:r>
              <a:rPr lang="en-US" sz="2400" dirty="0"/>
              <a:t>51,825 cases targeted, 61.86% disposed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8CC585-278B-4B24-AC8D-38D9D273A43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1548" y="2149434"/>
            <a:ext cx="4270452" cy="47085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FEA2A80-616F-4C85-BFCB-D429E5AE065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15818" y="0"/>
            <a:ext cx="4276603" cy="276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873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967CA-4FF6-409D-99DA-37AFCC011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Judiciary Reform Program</a:t>
            </a:r>
            <a:r>
              <a:rPr lang="en-US" dirty="0"/>
              <a:t>:</a:t>
            </a:r>
            <a:br>
              <a:rPr lang="en-US" dirty="0"/>
            </a:br>
            <a:r>
              <a:rPr lang="en-US" sz="3600" dirty="0"/>
              <a:t>Bringing</a:t>
            </a:r>
            <a:r>
              <a:rPr lang="en-US" dirty="0"/>
              <a:t> </a:t>
            </a:r>
            <a:r>
              <a:rPr lang="en-US" sz="3600" dirty="0"/>
              <a:t>Justice to the People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970CF-1A41-4915-A279-3CBDF93C8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270" y="2052918"/>
            <a:ext cx="6854352" cy="4195481"/>
          </a:xfrm>
        </p:spPr>
        <p:txBody>
          <a:bodyPr>
            <a:normAutofit/>
          </a:bodyPr>
          <a:lstStyle/>
          <a:p>
            <a:r>
              <a:rPr lang="en-US" sz="2800" b="1" dirty="0"/>
              <a:t>Taskforce </a:t>
            </a:r>
            <a:r>
              <a:rPr lang="en-US" sz="2800" b="1" dirty="0" err="1"/>
              <a:t>Katarungan</a:t>
            </a:r>
            <a:r>
              <a:rPr lang="en-US" sz="2800" b="1" dirty="0"/>
              <a:t> at </a:t>
            </a:r>
            <a:r>
              <a:rPr lang="en-US" sz="2800" b="1" dirty="0" err="1"/>
              <a:t>Kalayaan</a:t>
            </a:r>
            <a:endParaRPr lang="en-US" sz="2800" b="1" dirty="0"/>
          </a:p>
          <a:p>
            <a:pPr lvl="1"/>
            <a:r>
              <a:rPr lang="en-US" sz="2400" dirty="0"/>
              <a:t>Monitor cases with overstaying detainees</a:t>
            </a:r>
          </a:p>
          <a:p>
            <a:pPr lvl="1"/>
            <a:r>
              <a:rPr lang="en-US" sz="2400" dirty="0"/>
              <a:t>Pilot implementation: Manila</a:t>
            </a:r>
          </a:p>
          <a:p>
            <a:pPr lvl="2"/>
            <a:r>
              <a:rPr lang="en-US" sz="2200" dirty="0"/>
              <a:t>(2014) – 490 detainees released</a:t>
            </a:r>
          </a:p>
          <a:p>
            <a:pPr lvl="2"/>
            <a:r>
              <a:rPr lang="en-US" sz="2200" dirty="0"/>
              <a:t>(2015) – 456 detainees released</a:t>
            </a:r>
          </a:p>
          <a:p>
            <a:pPr lvl="1"/>
            <a:r>
              <a:rPr lang="en-US" sz="2400" dirty="0"/>
              <a:t>Additional pilot in Makati, Muntinlupa, Pasay, Quezon City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8CC585-278B-4B24-AC8D-38D9D273A43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1548" y="2149434"/>
            <a:ext cx="4270452" cy="47085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FEA2A80-616F-4C85-BFCB-D429E5AE065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15818" y="0"/>
            <a:ext cx="4276603" cy="276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4465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381</TotalTime>
  <Words>314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Accomplishments of CJ Sereno</vt:lpstr>
      <vt:lpstr>Judiciary Reform Program: Bringing Justice to the People</vt:lpstr>
      <vt:lpstr>Judiciary Reform Program: Bringing Justice to the People</vt:lpstr>
      <vt:lpstr>Judiciary Reform Program: Bringing Justice to the People</vt:lpstr>
      <vt:lpstr>Judiciary Reform Program: Bringing Justice to the People</vt:lpstr>
      <vt:lpstr>Judiciary Reform Program: Bringing Justice to the People</vt:lpstr>
      <vt:lpstr>Judiciary Reform Program: Bringing Justice to the People</vt:lpstr>
      <vt:lpstr>Judiciary Reform Program: Bringing Justice to the People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Defend CJ  Defend the Rule of Law</dc:title>
  <dc:creator>Caloy Diño</dc:creator>
  <cp:lastModifiedBy>Carlo Diño</cp:lastModifiedBy>
  <cp:revision>44</cp:revision>
  <dcterms:created xsi:type="dcterms:W3CDTF">2017-11-10T11:27:10Z</dcterms:created>
  <dcterms:modified xsi:type="dcterms:W3CDTF">2017-12-06T04:32:14Z</dcterms:modified>
</cp:coreProperties>
</file>