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2" r:id="rId1"/>
  </p:sldMasterIdLst>
  <p:sldIdLst>
    <p:sldId id="256" r:id="rId2"/>
    <p:sldId id="295" r:id="rId3"/>
    <p:sldId id="258" r:id="rId4"/>
    <p:sldId id="257" r:id="rId5"/>
    <p:sldId id="309" r:id="rId6"/>
    <p:sldId id="310" r:id="rId7"/>
    <p:sldId id="285" r:id="rId8"/>
    <p:sldId id="286" r:id="rId9"/>
    <p:sldId id="287" r:id="rId10"/>
    <p:sldId id="300" r:id="rId11"/>
    <p:sldId id="303" r:id="rId12"/>
    <p:sldId id="307" r:id="rId13"/>
    <p:sldId id="308" r:id="rId14"/>
    <p:sldId id="28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81" d="100"/>
          <a:sy n="81" d="100"/>
        </p:scale>
        <p:origin x="120" y="2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12/7/2017</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4543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12/7/2017</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0581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12/7/2017</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3303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12/7/2017</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1541714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12/7/2017</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75138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E86839-B9D8-4651-8783-F325ECE74E65}" type="datetimeFigureOut">
              <a:rPr lang="en-US" smtClean="0"/>
              <a:t>12/7/2017</a:t>
            </a:fld>
            <a:endParaRPr lang="en-US" dirty="0"/>
          </a:p>
        </p:txBody>
      </p:sp>
      <p:sp>
        <p:nvSpPr>
          <p:cNvPr id="4"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9860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D484F64-32F6-45C5-931F-ADC1662401D0}" type="datetimeFigureOut">
              <a:rPr lang="en-US" smtClean="0"/>
              <a:t>12/7/2017</a:t>
            </a:fld>
            <a:endParaRPr lang="en-US" dirty="0"/>
          </a:p>
        </p:txBody>
      </p:sp>
      <p:sp>
        <p:nvSpPr>
          <p:cNvPr id="4"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2140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12/7/2017</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1027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12/7/2017</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740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12/7/2017</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8982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12/7/2017</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4238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12/7/2017</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6356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12/7/2017</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432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AA18ACC-A947-437B-A130-35BD54FDF1E9}" type="datetimeFigureOut">
              <a:rPr lang="en-US" smtClean="0"/>
              <a:t>12/7/2017</a:t>
            </a:fld>
            <a:endParaRPr lang="en-US" dirty="0"/>
          </a:p>
        </p:txBody>
      </p:sp>
      <p:sp>
        <p:nvSpPr>
          <p:cNvPr id="5" name="Footer Placeholder 3"/>
          <p:cNvSpPr>
            <a:spLocks noGrp="1"/>
          </p:cNvSpPr>
          <p:nvPr>
            <p:ph type="ftr" sz="quarter" idx="11"/>
          </p:nvPr>
        </p:nvSpPr>
        <p:spPr/>
        <p:txBody>
          <a:bodyPr/>
          <a:lstStyle/>
          <a:p>
            <a:r>
              <a:rPr lang="en-US"/>
              <a:t>
              </a:t>
            </a:r>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642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C8D7E02-BCB8-4D50-A234-369438C08659}" type="datetimeFigureOut">
              <a:rPr lang="en-US" smtClean="0"/>
              <a:t>12/7/2017</a:t>
            </a:fld>
            <a:endParaRPr lang="en-US" dirty="0"/>
          </a:p>
        </p:txBody>
      </p:sp>
      <p:sp>
        <p:nvSpPr>
          <p:cNvPr id="5" name="Footer Placeholder 2"/>
          <p:cNvSpPr>
            <a:spLocks noGrp="1"/>
          </p:cNvSpPr>
          <p:nvPr>
            <p:ph type="ftr" sz="quarter" idx="11"/>
          </p:nvPr>
        </p:nvSpPr>
        <p:spPr/>
        <p:txBody>
          <a:bodyPr/>
          <a:lstStyle/>
          <a:p>
            <a:r>
              <a:rPr lang="en-US"/>
              <a:t>
              </a:t>
            </a:r>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7523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76E86A4C-8E40-4F87-A4F0-01A0687C5742}" type="datetimeFigureOut">
              <a:rPr lang="en-US" smtClean="0"/>
              <a:t>12/7/2017</a:t>
            </a:fld>
            <a:endParaRPr lang="en-US" dirty="0"/>
          </a:p>
        </p:txBody>
      </p:sp>
      <p:sp>
        <p:nvSpPr>
          <p:cNvPr id="5" name="Footer Placeholder 5"/>
          <p:cNvSpPr>
            <a:spLocks noGrp="1"/>
          </p:cNvSpPr>
          <p:nvPr>
            <p:ph type="ftr" sz="quarter" idx="11"/>
          </p:nvPr>
        </p:nvSpPr>
        <p:spPr/>
        <p:txBody>
          <a:bodyPr/>
          <a:lstStyle/>
          <a:p>
            <a:r>
              <a:rPr lang="en-US"/>
              <a:t>
              </a:t>
            </a:r>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23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12/7/2017</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3121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email">
            <a:extLst>
              <a:ext uri="{28A0092B-C50C-407E-A947-70E740481C1C}">
                <a14:useLocalDpi xmlns:a14="http://schemas.microsoft.com/office/drawing/2010/main"/>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cstate="email">
            <a:extLst>
              <a:ext uri="{28A0092B-C50C-407E-A947-70E740481C1C}">
                <a14:useLocalDpi xmlns:a14="http://schemas.microsoft.com/office/drawing/2010/main"/>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email">
            <a:extLst>
              <a:ext uri="{28A0092B-C50C-407E-A947-70E740481C1C}">
                <a14:useLocalDpi xmlns:a14="http://schemas.microsoft.com/office/drawing/2010/main"/>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email">
            <a:extLst>
              <a:ext uri="{28A0092B-C50C-407E-A947-70E740481C1C}">
                <a14:useLocalDpi xmlns:a14="http://schemas.microsoft.com/office/drawing/2010/main"/>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BE451C3-0FF4-47C4-B829-773ADF60F88C}" type="datetimeFigureOut">
              <a:rPr lang="en-US" smtClean="0"/>
              <a:t>12/7/2017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
              </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1376373"/>
      </p:ext>
    </p:extLst>
  </p:cSld>
  <p:clrMap bg1="dk1" tx1="lt1" bg2="dk2" tx2="lt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09E4B-2421-4040-A94C-266AE4137844}"/>
              </a:ext>
            </a:extLst>
          </p:cNvPr>
          <p:cNvSpPr>
            <a:spLocks noGrp="1"/>
          </p:cNvSpPr>
          <p:nvPr>
            <p:ph type="ctrTitle"/>
          </p:nvPr>
        </p:nvSpPr>
        <p:spPr/>
        <p:txBody>
          <a:bodyPr/>
          <a:lstStyle/>
          <a:p>
            <a:r>
              <a:rPr lang="en-US" sz="5400" b="1" dirty="0"/>
              <a:t>Why We Need to Support Chief Justice Maria Lourdes </a:t>
            </a:r>
            <a:r>
              <a:rPr lang="en-US" sz="5400" b="1" dirty="0" err="1"/>
              <a:t>Sereno</a:t>
            </a:r>
            <a:r>
              <a:rPr lang="en-US" sz="5400" b="1" dirty="0"/>
              <a:t> </a:t>
            </a:r>
          </a:p>
        </p:txBody>
      </p:sp>
      <p:sp>
        <p:nvSpPr>
          <p:cNvPr id="3" name="Subtitle 2">
            <a:extLst>
              <a:ext uri="{FF2B5EF4-FFF2-40B4-BE49-F238E27FC236}">
                <a16:creationId xmlns:a16="http://schemas.microsoft.com/office/drawing/2014/main" id="{4ED75B43-BC62-48F6-AC74-EBD3E03C1F1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2061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5CB38-6A75-495A-AA39-7386E697927C}"/>
              </a:ext>
            </a:extLst>
          </p:cNvPr>
          <p:cNvSpPr>
            <a:spLocks noGrp="1"/>
          </p:cNvSpPr>
          <p:nvPr>
            <p:ph type="title"/>
          </p:nvPr>
        </p:nvSpPr>
        <p:spPr/>
        <p:txBody>
          <a:bodyPr/>
          <a:lstStyle/>
          <a:p>
            <a:r>
              <a:rPr lang="en-US" sz="4000" dirty="0"/>
              <a:t>Palawan 5 Statement of Support for Chief Justice </a:t>
            </a:r>
            <a:r>
              <a:rPr lang="en-US" sz="4000" dirty="0" err="1"/>
              <a:t>Sereno</a:t>
            </a:r>
            <a:endParaRPr lang="en-US" sz="4000" dirty="0"/>
          </a:p>
        </p:txBody>
      </p:sp>
      <p:sp>
        <p:nvSpPr>
          <p:cNvPr id="3" name="Content Placeholder 2">
            <a:extLst>
              <a:ext uri="{FF2B5EF4-FFF2-40B4-BE49-F238E27FC236}">
                <a16:creationId xmlns:a16="http://schemas.microsoft.com/office/drawing/2014/main" id="{011CBED9-B947-4886-9373-6FB00EA5C358}"/>
              </a:ext>
            </a:extLst>
          </p:cNvPr>
          <p:cNvSpPr>
            <a:spLocks noGrp="1"/>
          </p:cNvSpPr>
          <p:nvPr>
            <p:ph idx="1"/>
          </p:nvPr>
        </p:nvSpPr>
        <p:spPr>
          <a:xfrm>
            <a:off x="645132" y="2052918"/>
            <a:ext cx="10988680" cy="4352364"/>
          </a:xfrm>
        </p:spPr>
        <p:txBody>
          <a:bodyPr>
            <a:normAutofit/>
          </a:bodyPr>
          <a:lstStyle/>
          <a:p>
            <a:pPr marL="0" indent="0">
              <a:buNone/>
            </a:pPr>
            <a:r>
              <a:rPr lang="en-US" sz="2400" dirty="0"/>
              <a:t>The Book of Proverbs in the Sacred Scriptures teaches us … that “one whose way is straight is an abomination to the wicked” (Pro 29:27) At the first hearing of the House Committee on Justice we witnessed this, as its members denied Chief Justice </a:t>
            </a:r>
            <a:r>
              <a:rPr lang="en-US" sz="2400" dirty="0" err="1"/>
              <a:t>Sereno</a:t>
            </a:r>
            <a:r>
              <a:rPr lang="en-US" sz="2400" dirty="0"/>
              <a:t> her most basic rights, while her accuser was accorded every concession imaginable to present a poorly conceived case built on hearsay and misrepresentations of fact and law.</a:t>
            </a:r>
          </a:p>
          <a:p>
            <a:pPr marL="0" indent="0">
              <a:buNone/>
            </a:pPr>
            <a:r>
              <a:rPr lang="en-US" sz="2400" dirty="0"/>
              <a:t>We believe that the persistent efforts of a powerful few to impeach the Chief Justice on charges that are clearly baseless and malicious are a brazen attempt to silence a jurist who has consistently handed down decisions that are pro-people and pro-Constitution.</a:t>
            </a:r>
          </a:p>
        </p:txBody>
      </p:sp>
      <p:sp>
        <p:nvSpPr>
          <p:cNvPr id="4" name="TextBox 3">
            <a:extLst>
              <a:ext uri="{FF2B5EF4-FFF2-40B4-BE49-F238E27FC236}">
                <a16:creationId xmlns:a16="http://schemas.microsoft.com/office/drawing/2014/main" id="{356F5703-E305-4251-9416-37A60842A668}"/>
              </a:ext>
            </a:extLst>
          </p:cNvPr>
          <p:cNvSpPr txBox="1"/>
          <p:nvPr/>
        </p:nvSpPr>
        <p:spPr>
          <a:xfrm>
            <a:off x="11633812" y="6263403"/>
            <a:ext cx="312906" cy="369332"/>
          </a:xfrm>
          <a:prstGeom prst="rect">
            <a:avLst/>
          </a:prstGeom>
          <a:noFill/>
        </p:spPr>
        <p:txBody>
          <a:bodyPr wrap="none" rtlCol="0">
            <a:spAutoFit/>
          </a:bodyPr>
          <a:lstStyle/>
          <a:p>
            <a:r>
              <a:rPr lang="en-US" dirty="0"/>
              <a:t>2</a:t>
            </a:r>
          </a:p>
        </p:txBody>
      </p:sp>
    </p:spTree>
    <p:extLst>
      <p:ext uri="{BB962C8B-B14F-4D97-AF65-F5344CB8AC3E}">
        <p14:creationId xmlns:p14="http://schemas.microsoft.com/office/powerpoint/2010/main" val="3332807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5CB38-6A75-495A-AA39-7386E697927C}"/>
              </a:ext>
            </a:extLst>
          </p:cNvPr>
          <p:cNvSpPr>
            <a:spLocks noGrp="1"/>
          </p:cNvSpPr>
          <p:nvPr>
            <p:ph type="title"/>
          </p:nvPr>
        </p:nvSpPr>
        <p:spPr/>
        <p:txBody>
          <a:bodyPr/>
          <a:lstStyle/>
          <a:p>
            <a:r>
              <a:rPr lang="en-US" sz="4000" dirty="0"/>
              <a:t>Palawan 5 Statement of Support for Chief Justice </a:t>
            </a:r>
            <a:r>
              <a:rPr lang="en-US" sz="4000" dirty="0" err="1"/>
              <a:t>Sereno</a:t>
            </a:r>
            <a:endParaRPr lang="en-US" sz="4000" dirty="0"/>
          </a:p>
        </p:txBody>
      </p:sp>
      <p:sp>
        <p:nvSpPr>
          <p:cNvPr id="3" name="Content Placeholder 2">
            <a:extLst>
              <a:ext uri="{FF2B5EF4-FFF2-40B4-BE49-F238E27FC236}">
                <a16:creationId xmlns:a16="http://schemas.microsoft.com/office/drawing/2014/main" id="{011CBED9-B947-4886-9373-6FB00EA5C358}"/>
              </a:ext>
            </a:extLst>
          </p:cNvPr>
          <p:cNvSpPr>
            <a:spLocks noGrp="1"/>
          </p:cNvSpPr>
          <p:nvPr>
            <p:ph idx="1"/>
          </p:nvPr>
        </p:nvSpPr>
        <p:spPr>
          <a:xfrm>
            <a:off x="645132" y="2052917"/>
            <a:ext cx="10988680" cy="4579817"/>
          </a:xfrm>
        </p:spPr>
        <p:txBody>
          <a:bodyPr>
            <a:noAutofit/>
          </a:bodyPr>
          <a:lstStyle/>
          <a:p>
            <a:pPr marL="0" indent="0">
              <a:buNone/>
            </a:pPr>
            <a:r>
              <a:rPr lang="en-US" sz="2400" dirty="0"/>
              <a:t>If this administration does not recognize the basic rights of the Chief Justice of the Philippines, how do we expect it to respect the basic rights of any Filipino?</a:t>
            </a:r>
          </a:p>
          <a:p>
            <a:pPr marL="0" indent="0">
              <a:buNone/>
            </a:pPr>
            <a:r>
              <a:rPr lang="en-US" sz="2400" dirty="0"/>
              <a:t>We thus call on the Body of Christ in the Philippines to stand up for what is right and oppose this patent injustice. We call on our fellow citizens to stand with Chief Justice </a:t>
            </a:r>
            <a:r>
              <a:rPr lang="en-US" sz="2400" dirty="0" err="1"/>
              <a:t>Sereno</a:t>
            </a:r>
            <a:r>
              <a:rPr lang="en-US" sz="2400" dirty="0"/>
              <a:t> in the face of this partisan attack on judicial independence. We ask our people to echo her call to come to the defense of the Rule of Law.</a:t>
            </a:r>
          </a:p>
          <a:p>
            <a:pPr marL="0" indent="0">
              <a:buNone/>
            </a:pPr>
            <a:endParaRPr lang="en-US" sz="2400" dirty="0"/>
          </a:p>
          <a:p>
            <a:pPr marL="0" indent="0">
              <a:buNone/>
            </a:pPr>
            <a:r>
              <a:rPr lang="en-US" sz="2400" dirty="0"/>
              <a:t>Bp. NOEL PANTOJA (PCEC) / Bp. DAN BALAIS (IFP) / </a:t>
            </a:r>
            <a:br>
              <a:rPr lang="en-US" sz="2400" dirty="0"/>
            </a:br>
            <a:r>
              <a:rPr lang="en-US" sz="2400" dirty="0"/>
              <a:t>Bp. LEO ALCONGA (FMCP) / Bro. WYDEN KING (NFS Ministry) </a:t>
            </a:r>
          </a:p>
        </p:txBody>
      </p:sp>
      <p:sp>
        <p:nvSpPr>
          <p:cNvPr id="4" name="TextBox 3">
            <a:extLst>
              <a:ext uri="{FF2B5EF4-FFF2-40B4-BE49-F238E27FC236}">
                <a16:creationId xmlns:a16="http://schemas.microsoft.com/office/drawing/2014/main" id="{356F5703-E305-4251-9416-37A60842A668}"/>
              </a:ext>
            </a:extLst>
          </p:cNvPr>
          <p:cNvSpPr txBox="1"/>
          <p:nvPr/>
        </p:nvSpPr>
        <p:spPr>
          <a:xfrm>
            <a:off x="11633812" y="6263403"/>
            <a:ext cx="312906" cy="369332"/>
          </a:xfrm>
          <a:prstGeom prst="rect">
            <a:avLst/>
          </a:prstGeom>
          <a:noFill/>
        </p:spPr>
        <p:txBody>
          <a:bodyPr wrap="none" rtlCol="0">
            <a:spAutoFit/>
          </a:bodyPr>
          <a:lstStyle/>
          <a:p>
            <a:r>
              <a:rPr lang="en-US" dirty="0"/>
              <a:t>5</a:t>
            </a:r>
          </a:p>
        </p:txBody>
      </p:sp>
    </p:spTree>
    <p:extLst>
      <p:ext uri="{BB962C8B-B14F-4D97-AF65-F5344CB8AC3E}">
        <p14:creationId xmlns:p14="http://schemas.microsoft.com/office/powerpoint/2010/main" val="2121278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CD34C-F6C8-42CD-84CC-367B3D0ECE4C}"/>
              </a:ext>
            </a:extLst>
          </p:cNvPr>
          <p:cNvSpPr>
            <a:spLocks noGrp="1"/>
          </p:cNvSpPr>
          <p:nvPr>
            <p:ph type="title"/>
          </p:nvPr>
        </p:nvSpPr>
        <p:spPr>
          <a:xfrm>
            <a:off x="646111" y="452718"/>
            <a:ext cx="9404723" cy="637952"/>
          </a:xfrm>
        </p:spPr>
        <p:txBody>
          <a:bodyPr/>
          <a:lstStyle/>
          <a:p>
            <a:r>
              <a:rPr lang="en-US" dirty="0"/>
              <a:t>Let us PRAY for CJ </a:t>
            </a:r>
            <a:r>
              <a:rPr lang="en-US" dirty="0" err="1"/>
              <a:t>Sereno</a:t>
            </a:r>
            <a:endParaRPr lang="en-US" dirty="0"/>
          </a:p>
        </p:txBody>
      </p:sp>
      <p:sp>
        <p:nvSpPr>
          <p:cNvPr id="3" name="Content Placeholder 2">
            <a:extLst>
              <a:ext uri="{FF2B5EF4-FFF2-40B4-BE49-F238E27FC236}">
                <a16:creationId xmlns:a16="http://schemas.microsoft.com/office/drawing/2014/main" id="{3F6A3A13-BDA7-4CB3-AAF5-7196AF6BB0D3}"/>
              </a:ext>
            </a:extLst>
          </p:cNvPr>
          <p:cNvSpPr>
            <a:spLocks noGrp="1"/>
          </p:cNvSpPr>
          <p:nvPr>
            <p:ph idx="1"/>
          </p:nvPr>
        </p:nvSpPr>
        <p:spPr>
          <a:xfrm>
            <a:off x="627855" y="1386683"/>
            <a:ext cx="10936289" cy="5471317"/>
          </a:xfrm>
        </p:spPr>
        <p:txBody>
          <a:bodyPr>
            <a:normAutofit/>
          </a:bodyPr>
          <a:lstStyle/>
          <a:p>
            <a:r>
              <a:rPr lang="en-US" sz="2400" dirty="0"/>
              <a:t>Pray that the lies and baseless accusations against CJ </a:t>
            </a:r>
            <a:r>
              <a:rPr lang="en-US" sz="2400" dirty="0" err="1"/>
              <a:t>Sereno</a:t>
            </a:r>
            <a:r>
              <a:rPr lang="en-US" sz="2400" dirty="0"/>
              <a:t> be exposed</a:t>
            </a:r>
          </a:p>
          <a:p>
            <a:r>
              <a:rPr lang="en-US" sz="2400" dirty="0"/>
              <a:t>Pray that the House Committee on Justice observe due process; </a:t>
            </a:r>
            <a:br>
              <a:rPr lang="en-US" sz="2400" dirty="0"/>
            </a:br>
            <a:r>
              <a:rPr lang="en-US" sz="2400" dirty="0"/>
              <a:t>that it be fair as it deliberates on the impeachment complaint</a:t>
            </a:r>
          </a:p>
          <a:p>
            <a:r>
              <a:rPr lang="en-US" sz="2400" dirty="0"/>
              <a:t>Pray that the members of House Representatives decide on the impeachment complaint based on what is true and what is just</a:t>
            </a:r>
          </a:p>
          <a:p>
            <a:r>
              <a:rPr lang="en-US" sz="2400" dirty="0"/>
              <a:t>Should the impeachment case reach the Senate, pray that the Senators will judge wisely and fairly</a:t>
            </a:r>
          </a:p>
          <a:p>
            <a:r>
              <a:rPr lang="en-US" sz="2400" dirty="0"/>
              <a:t>Pray that Chief Justice </a:t>
            </a:r>
            <a:r>
              <a:rPr lang="en-US" sz="2400" dirty="0" err="1"/>
              <a:t>Sereno</a:t>
            </a:r>
            <a:r>
              <a:rPr lang="en-US" sz="2400" dirty="0"/>
              <a:t> be acquitted and vindicated in the end</a:t>
            </a:r>
          </a:p>
          <a:p>
            <a:r>
              <a:rPr lang="en-US" sz="2400" dirty="0"/>
              <a:t>Pray that the people who conspired to unjustly accuse CJ </a:t>
            </a:r>
            <a:r>
              <a:rPr lang="en-US" sz="2400" dirty="0" err="1"/>
              <a:t>Sereno</a:t>
            </a:r>
            <a:r>
              <a:rPr lang="en-US" sz="2400" dirty="0"/>
              <a:t> receive their due punishment </a:t>
            </a:r>
          </a:p>
          <a:p>
            <a:endParaRPr lang="en-US" dirty="0"/>
          </a:p>
        </p:txBody>
      </p:sp>
    </p:spTree>
    <p:extLst>
      <p:ext uri="{BB962C8B-B14F-4D97-AF65-F5344CB8AC3E}">
        <p14:creationId xmlns:p14="http://schemas.microsoft.com/office/powerpoint/2010/main" val="3062502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27AC2-5096-4AB6-91B9-7EDB2A43F07F}"/>
              </a:ext>
            </a:extLst>
          </p:cNvPr>
          <p:cNvSpPr>
            <a:spLocks noGrp="1"/>
          </p:cNvSpPr>
          <p:nvPr>
            <p:ph type="title"/>
          </p:nvPr>
        </p:nvSpPr>
        <p:spPr>
          <a:xfrm>
            <a:off x="646111" y="452718"/>
            <a:ext cx="9404723" cy="671002"/>
          </a:xfrm>
        </p:spPr>
        <p:txBody>
          <a:bodyPr/>
          <a:lstStyle/>
          <a:p>
            <a:r>
              <a:rPr lang="en-US" dirty="0"/>
              <a:t>Let us ACT</a:t>
            </a:r>
          </a:p>
        </p:txBody>
      </p:sp>
      <p:sp>
        <p:nvSpPr>
          <p:cNvPr id="3" name="Content Placeholder 2">
            <a:extLst>
              <a:ext uri="{FF2B5EF4-FFF2-40B4-BE49-F238E27FC236}">
                <a16:creationId xmlns:a16="http://schemas.microsoft.com/office/drawing/2014/main" id="{5BCB7FB3-816C-4BCA-99BD-23E139044962}"/>
              </a:ext>
            </a:extLst>
          </p:cNvPr>
          <p:cNvSpPr>
            <a:spLocks noGrp="1"/>
          </p:cNvSpPr>
          <p:nvPr>
            <p:ph idx="1"/>
          </p:nvPr>
        </p:nvSpPr>
        <p:spPr>
          <a:xfrm>
            <a:off x="1103312" y="1299990"/>
            <a:ext cx="10045758" cy="4948409"/>
          </a:xfrm>
        </p:spPr>
        <p:txBody>
          <a:bodyPr>
            <a:normAutofit/>
          </a:bodyPr>
          <a:lstStyle/>
          <a:p>
            <a:r>
              <a:rPr lang="en-US" sz="2400" dirty="0"/>
              <a:t>Pray for CJ everyday during House impeachment proceedings</a:t>
            </a:r>
          </a:p>
          <a:p>
            <a:r>
              <a:rPr lang="en-US" sz="2400" dirty="0"/>
              <a:t>Sign the PALAWAN 5 Statement of Support for CJ </a:t>
            </a:r>
            <a:r>
              <a:rPr lang="en-US" sz="2400" dirty="0" err="1"/>
              <a:t>Sereno</a:t>
            </a:r>
            <a:endParaRPr lang="en-US" sz="2400" dirty="0"/>
          </a:p>
          <a:p>
            <a:r>
              <a:rPr lang="en-US" sz="2400" dirty="0"/>
              <a:t>Sign online petitions in support of CJ </a:t>
            </a:r>
            <a:r>
              <a:rPr lang="en-US" sz="2400" dirty="0" err="1"/>
              <a:t>Sereno</a:t>
            </a:r>
            <a:endParaRPr lang="en-US" sz="2400" dirty="0"/>
          </a:p>
          <a:p>
            <a:r>
              <a:rPr lang="en-US" sz="2400" dirty="0"/>
              <a:t>Contact your Congressmen. Write an email, call, visit them at their District Office. Tell them you support CJ </a:t>
            </a:r>
            <a:r>
              <a:rPr lang="en-US" sz="2400" dirty="0" err="1"/>
              <a:t>Sereno</a:t>
            </a:r>
            <a:r>
              <a:rPr lang="en-US" sz="2400" dirty="0"/>
              <a:t> and ask them to do the right thing: observe due process and decide based on truth and justice</a:t>
            </a:r>
          </a:p>
        </p:txBody>
      </p:sp>
    </p:spTree>
    <p:extLst>
      <p:ext uri="{BB962C8B-B14F-4D97-AF65-F5344CB8AC3E}">
        <p14:creationId xmlns:p14="http://schemas.microsoft.com/office/powerpoint/2010/main" val="697336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DDFEF8-1B88-493A-95C1-95569D1DEEA8}"/>
              </a:ext>
            </a:extLst>
          </p:cNvPr>
          <p:cNvSpPr>
            <a:spLocks noGrp="1"/>
          </p:cNvSpPr>
          <p:nvPr>
            <p:ph idx="1"/>
          </p:nvPr>
        </p:nvSpPr>
        <p:spPr>
          <a:xfrm>
            <a:off x="1103313" y="1641514"/>
            <a:ext cx="7611030" cy="4606886"/>
          </a:xfrm>
        </p:spPr>
        <p:txBody>
          <a:bodyPr>
            <a:normAutofit lnSpcReduction="10000"/>
          </a:bodyPr>
          <a:lstStyle/>
          <a:p>
            <a:pPr marL="0" indent="0">
              <a:buNone/>
            </a:pPr>
            <a:r>
              <a:rPr lang="en-US" sz="2800" dirty="0"/>
              <a:t>"In a time of constant spin, when narratives are coopted to serve the personal agenda of a few, the truth is our bedrock... I have enough </a:t>
            </a:r>
            <a:r>
              <a:rPr lang="en-US" sz="2800" b="1" dirty="0"/>
              <a:t>faith in the truth to sleep soundly at night</a:t>
            </a:r>
            <a:r>
              <a:rPr lang="en-US" sz="2800" dirty="0"/>
              <a:t>; I have enough faith in our people, and in our democratic systems, </a:t>
            </a:r>
            <a:br>
              <a:rPr lang="en-US" sz="2800" dirty="0"/>
            </a:br>
            <a:r>
              <a:rPr lang="en-US" sz="2800" dirty="0"/>
              <a:t>to know that </a:t>
            </a:r>
            <a:r>
              <a:rPr lang="en-US" sz="2800" b="1" dirty="0"/>
              <a:t>narratives built on lies will eventually crumble</a:t>
            </a:r>
            <a:r>
              <a:rPr lang="en-US" sz="2800" dirty="0"/>
              <a:t>." </a:t>
            </a:r>
          </a:p>
          <a:p>
            <a:pPr marL="0" indent="0">
              <a:buNone/>
            </a:pPr>
            <a:endParaRPr lang="en-US" sz="2800" dirty="0"/>
          </a:p>
          <a:p>
            <a:pPr marL="0" indent="0">
              <a:buNone/>
            </a:pPr>
            <a:r>
              <a:rPr lang="en-US" sz="2800" dirty="0"/>
              <a:t>- Chief Justice Maria Lourdes </a:t>
            </a:r>
            <a:r>
              <a:rPr lang="en-US" sz="2800" dirty="0" err="1"/>
              <a:t>Sereno</a:t>
            </a:r>
            <a:endParaRPr lang="en-US" sz="2800" dirty="0"/>
          </a:p>
        </p:txBody>
      </p:sp>
      <p:pic>
        <p:nvPicPr>
          <p:cNvPr id="4" name="Content Placeholder 4">
            <a:extLst>
              <a:ext uri="{FF2B5EF4-FFF2-40B4-BE49-F238E27FC236}">
                <a16:creationId xmlns:a16="http://schemas.microsoft.com/office/drawing/2014/main" id="{55DC2F76-E1A4-449A-91DB-9FDD36F2276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948644" y="1641514"/>
            <a:ext cx="2672307" cy="3838887"/>
          </a:xfrm>
          <a:prstGeom prst="rect">
            <a:avLst/>
          </a:prstGeom>
        </p:spPr>
      </p:pic>
    </p:spTree>
    <p:extLst>
      <p:ext uri="{BB962C8B-B14F-4D97-AF65-F5344CB8AC3E}">
        <p14:creationId xmlns:p14="http://schemas.microsoft.com/office/powerpoint/2010/main" val="1169998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B4ECD-9A6B-4EC5-B4AB-34577881D719}"/>
              </a:ext>
            </a:extLst>
          </p:cNvPr>
          <p:cNvSpPr>
            <a:spLocks noGrp="1"/>
          </p:cNvSpPr>
          <p:nvPr>
            <p:ph type="title"/>
          </p:nvPr>
        </p:nvSpPr>
        <p:spPr>
          <a:xfrm>
            <a:off x="1575412" y="452718"/>
            <a:ext cx="8475422" cy="1400530"/>
          </a:xfrm>
        </p:spPr>
        <p:txBody>
          <a:bodyPr/>
          <a:lstStyle/>
          <a:p>
            <a:endParaRPr lang="en-US" sz="4000" dirty="0"/>
          </a:p>
        </p:txBody>
      </p:sp>
      <p:sp>
        <p:nvSpPr>
          <p:cNvPr id="3" name="Content Placeholder 2">
            <a:extLst>
              <a:ext uri="{FF2B5EF4-FFF2-40B4-BE49-F238E27FC236}">
                <a16:creationId xmlns:a16="http://schemas.microsoft.com/office/drawing/2014/main" id="{E0BD0A77-01C8-4A36-9758-81E76E05962B}"/>
              </a:ext>
            </a:extLst>
          </p:cNvPr>
          <p:cNvSpPr>
            <a:spLocks noGrp="1"/>
          </p:cNvSpPr>
          <p:nvPr>
            <p:ph idx="1"/>
          </p:nvPr>
        </p:nvSpPr>
        <p:spPr>
          <a:xfrm>
            <a:off x="1498294" y="2280492"/>
            <a:ext cx="9628742" cy="3967907"/>
          </a:xfrm>
        </p:spPr>
        <p:txBody>
          <a:bodyPr>
            <a:normAutofit/>
          </a:bodyPr>
          <a:lstStyle/>
          <a:p>
            <a:pPr marL="0" indent="0">
              <a:buNone/>
            </a:pPr>
            <a:r>
              <a:rPr lang="en-US" sz="3600" dirty="0"/>
              <a:t>“… and if you swear, 'As the LORD lives,’ </a:t>
            </a:r>
            <a:br>
              <a:rPr lang="en-US" sz="3600" dirty="0"/>
            </a:br>
            <a:r>
              <a:rPr lang="en-US" sz="3600" dirty="0"/>
              <a:t>in </a:t>
            </a:r>
            <a:r>
              <a:rPr lang="en-US" sz="3600" b="1" dirty="0">
                <a:solidFill>
                  <a:srgbClr val="FFFF99"/>
                </a:solidFill>
              </a:rPr>
              <a:t>truth</a:t>
            </a:r>
            <a:r>
              <a:rPr lang="en-US" sz="3600" dirty="0"/>
              <a:t>, in </a:t>
            </a:r>
            <a:r>
              <a:rPr lang="en-US" sz="3600" b="1" dirty="0">
                <a:solidFill>
                  <a:srgbClr val="FFFF99"/>
                </a:solidFill>
              </a:rPr>
              <a:t>justice</a:t>
            </a:r>
            <a:r>
              <a:rPr lang="en-US" sz="3600" dirty="0"/>
              <a:t>, and in </a:t>
            </a:r>
            <a:r>
              <a:rPr lang="en-US" sz="3600" b="1" dirty="0">
                <a:solidFill>
                  <a:srgbClr val="FFFF99"/>
                </a:solidFill>
              </a:rPr>
              <a:t>righteousness</a:t>
            </a:r>
            <a:r>
              <a:rPr lang="en-US" sz="3600" dirty="0"/>
              <a:t>, then nations shall bless themselves in him, and in him shall they glory." </a:t>
            </a:r>
          </a:p>
          <a:p>
            <a:pPr marL="0" indent="0">
              <a:buNone/>
            </a:pPr>
            <a:r>
              <a:rPr lang="en-US" sz="2800" dirty="0"/>
              <a:t>- Jeremiah 4:2</a:t>
            </a:r>
            <a:endParaRPr lang="en-US" dirty="0"/>
          </a:p>
        </p:txBody>
      </p:sp>
    </p:spTree>
    <p:extLst>
      <p:ext uri="{BB962C8B-B14F-4D97-AF65-F5344CB8AC3E}">
        <p14:creationId xmlns:p14="http://schemas.microsoft.com/office/powerpoint/2010/main" val="399889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E5E49-7F6F-477B-95EF-7106F209D241}"/>
              </a:ext>
            </a:extLst>
          </p:cNvPr>
          <p:cNvSpPr>
            <a:spLocks noGrp="1"/>
          </p:cNvSpPr>
          <p:nvPr>
            <p:ph type="title"/>
          </p:nvPr>
        </p:nvSpPr>
        <p:spPr>
          <a:xfrm>
            <a:off x="646112" y="452718"/>
            <a:ext cx="6479083" cy="1400530"/>
          </a:xfrm>
        </p:spPr>
        <p:txBody>
          <a:bodyPr/>
          <a:lstStyle/>
          <a:p>
            <a:r>
              <a:rPr lang="en-US" dirty="0" err="1"/>
              <a:t>Meilou</a:t>
            </a:r>
            <a:r>
              <a:rPr lang="en-US" dirty="0"/>
              <a:t> </a:t>
            </a:r>
            <a:r>
              <a:rPr lang="en-US" dirty="0" err="1"/>
              <a:t>Aranal</a:t>
            </a:r>
            <a:r>
              <a:rPr lang="en-US" dirty="0"/>
              <a:t> </a:t>
            </a:r>
            <a:r>
              <a:rPr lang="en-US" dirty="0" err="1"/>
              <a:t>Sereno</a:t>
            </a:r>
            <a:endParaRPr lang="en-US" dirty="0"/>
          </a:p>
        </p:txBody>
      </p:sp>
      <p:sp>
        <p:nvSpPr>
          <p:cNvPr id="6" name="Content Placeholder 5">
            <a:extLst>
              <a:ext uri="{FF2B5EF4-FFF2-40B4-BE49-F238E27FC236}">
                <a16:creationId xmlns:a16="http://schemas.microsoft.com/office/drawing/2014/main" id="{F233FA00-5337-4C13-9A17-B627E3759E2F}"/>
              </a:ext>
            </a:extLst>
          </p:cNvPr>
          <p:cNvSpPr>
            <a:spLocks noGrp="1"/>
          </p:cNvSpPr>
          <p:nvPr>
            <p:ph idx="1"/>
          </p:nvPr>
        </p:nvSpPr>
        <p:spPr>
          <a:xfrm>
            <a:off x="646112" y="1603169"/>
            <a:ext cx="6479083" cy="4802113"/>
          </a:xfrm>
        </p:spPr>
        <p:txBody>
          <a:bodyPr>
            <a:normAutofit/>
          </a:bodyPr>
          <a:lstStyle/>
          <a:p>
            <a:r>
              <a:rPr lang="en-US" sz="2400" dirty="0"/>
              <a:t>“</a:t>
            </a:r>
            <a:r>
              <a:rPr lang="en-US" sz="2400" dirty="0" err="1"/>
              <a:t>Batang</a:t>
            </a:r>
            <a:r>
              <a:rPr lang="en-US" sz="2400" dirty="0"/>
              <a:t> </a:t>
            </a:r>
            <a:r>
              <a:rPr lang="en-US" sz="2400" dirty="0" err="1"/>
              <a:t>Kamuning</a:t>
            </a:r>
            <a:r>
              <a:rPr lang="en-US" sz="2400" dirty="0"/>
              <a:t>”</a:t>
            </a:r>
          </a:p>
          <a:p>
            <a:r>
              <a:rPr lang="en-US" sz="2400" dirty="0"/>
              <a:t>Raised by modest parents</a:t>
            </a:r>
          </a:p>
          <a:p>
            <a:pPr lvl="1"/>
            <a:r>
              <a:rPr lang="en-US" sz="2200" dirty="0"/>
              <a:t>Father was ‘</a:t>
            </a:r>
            <a:r>
              <a:rPr lang="en-US" sz="2200" dirty="0" err="1"/>
              <a:t>promdi</a:t>
            </a:r>
            <a:r>
              <a:rPr lang="en-US" sz="2200" dirty="0"/>
              <a:t>’ from </a:t>
            </a:r>
            <a:r>
              <a:rPr lang="en-US" sz="2200" dirty="0" err="1"/>
              <a:t>Siasi</a:t>
            </a:r>
            <a:r>
              <a:rPr lang="en-US" sz="2200" dirty="0"/>
              <a:t>, Sulu</a:t>
            </a:r>
          </a:p>
          <a:p>
            <a:pPr lvl="1"/>
            <a:r>
              <a:rPr lang="en-US" sz="2200" dirty="0"/>
              <a:t>Mother was a public school teacher</a:t>
            </a:r>
          </a:p>
          <a:p>
            <a:endParaRPr lang="en-US" sz="2400" dirty="0"/>
          </a:p>
          <a:p>
            <a:r>
              <a:rPr lang="en-US" sz="2400" dirty="0"/>
              <a:t>A follower of Jesus since age 12</a:t>
            </a:r>
          </a:p>
          <a:p>
            <a:r>
              <a:rPr lang="en-US" sz="2400" dirty="0"/>
              <a:t>Member of Higher Rock Christian Church of Pastor Bob Amigo</a:t>
            </a:r>
          </a:p>
          <a:p>
            <a:r>
              <a:rPr lang="en-US" sz="2400" dirty="0"/>
              <a:t>A deeply committed Christian</a:t>
            </a:r>
          </a:p>
          <a:p>
            <a:r>
              <a:rPr lang="en-US" sz="2400" dirty="0"/>
              <a:t>PRESENT DAY DANIEL / QUEEN ESTHER</a:t>
            </a:r>
          </a:p>
        </p:txBody>
      </p:sp>
      <p:pic>
        <p:nvPicPr>
          <p:cNvPr id="7" name="Content Placeholder 4">
            <a:extLst>
              <a:ext uri="{FF2B5EF4-FFF2-40B4-BE49-F238E27FC236}">
                <a16:creationId xmlns:a16="http://schemas.microsoft.com/office/drawing/2014/main" id="{1015D585-7934-445C-97B6-4B0E56E2C4C1}"/>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7418043" y="0"/>
            <a:ext cx="4773957" cy="6858000"/>
          </a:xfrm>
          <a:prstGeom prst="rect">
            <a:avLst/>
          </a:prstGeom>
        </p:spPr>
      </p:pic>
    </p:spTree>
    <p:extLst>
      <p:ext uri="{BB962C8B-B14F-4D97-AF65-F5344CB8AC3E}">
        <p14:creationId xmlns:p14="http://schemas.microsoft.com/office/powerpoint/2010/main" val="65957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098FF-2954-4E16-9862-101C97DDCD56}"/>
              </a:ext>
            </a:extLst>
          </p:cNvPr>
          <p:cNvSpPr>
            <a:spLocks noGrp="1"/>
          </p:cNvSpPr>
          <p:nvPr>
            <p:ph type="title"/>
          </p:nvPr>
        </p:nvSpPr>
        <p:spPr>
          <a:xfrm>
            <a:off x="646112" y="452718"/>
            <a:ext cx="6752216" cy="770440"/>
          </a:xfrm>
        </p:spPr>
        <p:txBody>
          <a:bodyPr/>
          <a:lstStyle/>
          <a:p>
            <a:r>
              <a:rPr lang="en-US" dirty="0"/>
              <a:t>CJ Maria Lourdes </a:t>
            </a:r>
            <a:r>
              <a:rPr lang="en-US" dirty="0" err="1"/>
              <a:t>Sereno</a:t>
            </a:r>
            <a:endParaRPr lang="en-US" dirty="0"/>
          </a:p>
        </p:txBody>
      </p:sp>
      <p:sp>
        <p:nvSpPr>
          <p:cNvPr id="3" name="Content Placeholder 2">
            <a:extLst>
              <a:ext uri="{FF2B5EF4-FFF2-40B4-BE49-F238E27FC236}">
                <a16:creationId xmlns:a16="http://schemas.microsoft.com/office/drawing/2014/main" id="{D723DCF0-7B60-4A5F-BB4A-E17E029F2229}"/>
              </a:ext>
            </a:extLst>
          </p:cNvPr>
          <p:cNvSpPr>
            <a:spLocks noGrp="1"/>
          </p:cNvSpPr>
          <p:nvPr>
            <p:ph idx="1"/>
          </p:nvPr>
        </p:nvSpPr>
        <p:spPr>
          <a:xfrm>
            <a:off x="539828" y="1344057"/>
            <a:ext cx="6858500" cy="5144877"/>
          </a:xfrm>
        </p:spPr>
        <p:txBody>
          <a:bodyPr>
            <a:normAutofit fontScale="92500" lnSpcReduction="10000"/>
          </a:bodyPr>
          <a:lstStyle/>
          <a:p>
            <a:pPr marL="0" indent="0">
              <a:buNone/>
            </a:pPr>
            <a:r>
              <a:rPr lang="en-US" sz="2400" dirty="0">
                <a:solidFill>
                  <a:srgbClr val="FFFF99"/>
                </a:solidFill>
              </a:rPr>
              <a:t>“</a:t>
            </a:r>
            <a:r>
              <a:rPr lang="en-US" sz="2400" i="1" dirty="0">
                <a:solidFill>
                  <a:srgbClr val="FFFF99"/>
                </a:solidFill>
              </a:rPr>
              <a:t>She is God’s answer to our prayers for genuine Christians to serve in government. She is the highest ranking Christian government official</a:t>
            </a:r>
            <a:r>
              <a:rPr lang="en-US" sz="2400" dirty="0">
                <a:solidFill>
                  <a:srgbClr val="FFFF99"/>
                </a:solidFill>
              </a:rPr>
              <a:t>”</a:t>
            </a:r>
          </a:p>
          <a:p>
            <a:pPr marL="0" indent="0">
              <a:buNone/>
            </a:pPr>
            <a:endParaRPr lang="en-US" sz="2400" dirty="0"/>
          </a:p>
          <a:p>
            <a:r>
              <a:rPr lang="en-US" sz="2400" dirty="0"/>
              <a:t>Valedictorian UP Law Class (1984)</a:t>
            </a:r>
          </a:p>
          <a:p>
            <a:r>
              <a:rPr lang="en-US" sz="2400" dirty="0"/>
              <a:t>Master of Laws, Univ. of Michigan Law School (1993)</a:t>
            </a:r>
          </a:p>
          <a:p>
            <a:r>
              <a:rPr lang="en-US" sz="2400" dirty="0"/>
              <a:t>Faculty, UP College of Law (1986-2006)</a:t>
            </a:r>
          </a:p>
          <a:p>
            <a:r>
              <a:rPr lang="en-US" sz="2400" dirty="0"/>
              <a:t>Counsellor, World Trade Organization (1998)</a:t>
            </a:r>
          </a:p>
          <a:p>
            <a:r>
              <a:rPr lang="en-US" sz="2400" dirty="0"/>
              <a:t>TOWNS National Award (1998)</a:t>
            </a:r>
          </a:p>
          <a:p>
            <a:r>
              <a:rPr lang="en-US" sz="2400" dirty="0"/>
              <a:t>Associate Justice, SC (2010)</a:t>
            </a:r>
          </a:p>
          <a:p>
            <a:r>
              <a:rPr lang="en-US" sz="2600" b="1" dirty="0"/>
              <a:t>Chief Justice of the Supreme Court</a:t>
            </a:r>
            <a:r>
              <a:rPr lang="en-US" sz="2400" dirty="0"/>
              <a:t> (2012)</a:t>
            </a:r>
          </a:p>
        </p:txBody>
      </p:sp>
      <p:pic>
        <p:nvPicPr>
          <p:cNvPr id="8" name="Picture 7">
            <a:extLst>
              <a:ext uri="{FF2B5EF4-FFF2-40B4-BE49-F238E27FC236}">
                <a16:creationId xmlns:a16="http://schemas.microsoft.com/office/drawing/2014/main" id="{451454B9-EE12-4BFA-8999-0D226CE8318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35240" y="0"/>
            <a:ext cx="4556760" cy="6858000"/>
          </a:xfrm>
          <a:prstGeom prst="rect">
            <a:avLst/>
          </a:prstGeom>
        </p:spPr>
      </p:pic>
    </p:spTree>
    <p:extLst>
      <p:ext uri="{BB962C8B-B14F-4D97-AF65-F5344CB8AC3E}">
        <p14:creationId xmlns:p14="http://schemas.microsoft.com/office/powerpoint/2010/main" val="2971087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EE9A3-9CD7-47FC-958E-EE18B17261E6}"/>
              </a:ext>
            </a:extLst>
          </p:cNvPr>
          <p:cNvSpPr>
            <a:spLocks noGrp="1"/>
          </p:cNvSpPr>
          <p:nvPr>
            <p:ph type="title"/>
          </p:nvPr>
        </p:nvSpPr>
        <p:spPr>
          <a:xfrm>
            <a:off x="646111" y="452718"/>
            <a:ext cx="9404723" cy="880323"/>
          </a:xfrm>
        </p:spPr>
        <p:txBody>
          <a:bodyPr/>
          <a:lstStyle/>
          <a:p>
            <a:r>
              <a:rPr lang="en-US" dirty="0"/>
              <a:t>Groups supporting CJ </a:t>
            </a:r>
            <a:r>
              <a:rPr lang="en-US" dirty="0" err="1"/>
              <a:t>Sereno</a:t>
            </a:r>
            <a:endParaRPr lang="en-US" dirty="0"/>
          </a:p>
        </p:txBody>
      </p:sp>
      <p:sp>
        <p:nvSpPr>
          <p:cNvPr id="4" name="Content Placeholder 3">
            <a:extLst>
              <a:ext uri="{FF2B5EF4-FFF2-40B4-BE49-F238E27FC236}">
                <a16:creationId xmlns:a16="http://schemas.microsoft.com/office/drawing/2014/main" id="{24531EC1-56C8-4F49-97E9-15EF18A9FCB7}"/>
              </a:ext>
            </a:extLst>
          </p:cNvPr>
          <p:cNvSpPr>
            <a:spLocks noGrp="1"/>
          </p:cNvSpPr>
          <p:nvPr>
            <p:ph sz="half" idx="1"/>
          </p:nvPr>
        </p:nvSpPr>
        <p:spPr>
          <a:xfrm>
            <a:off x="646111" y="1586429"/>
            <a:ext cx="5186317" cy="4669909"/>
          </a:xfrm>
        </p:spPr>
        <p:txBody>
          <a:bodyPr>
            <a:normAutofit fontScale="92500" lnSpcReduction="20000"/>
          </a:bodyPr>
          <a:lstStyle/>
          <a:p>
            <a:pPr marL="0" indent="0">
              <a:buNone/>
            </a:pPr>
            <a:r>
              <a:rPr lang="en-US" sz="2400" dirty="0"/>
              <a:t>Church Groups</a:t>
            </a:r>
          </a:p>
          <a:p>
            <a:r>
              <a:rPr lang="en-US" sz="2000" dirty="0"/>
              <a:t>Philippine Council of Evangelical Churches (PCEC)</a:t>
            </a:r>
          </a:p>
          <a:p>
            <a:r>
              <a:rPr lang="en-US" sz="2000" dirty="0"/>
              <a:t>Intercessors for the Philippines (IFP)</a:t>
            </a:r>
          </a:p>
          <a:p>
            <a:r>
              <a:rPr lang="en-US" sz="2000" dirty="0"/>
              <a:t>Metro Manila for Jesus Movement (MMJM)</a:t>
            </a:r>
          </a:p>
          <a:p>
            <a:r>
              <a:rPr lang="en-US" sz="2000" dirty="0"/>
              <a:t>National Council of Churches in the Philippines</a:t>
            </a:r>
          </a:p>
          <a:p>
            <a:r>
              <a:rPr lang="en-US" sz="2000" dirty="0"/>
              <a:t>Sangguniang </a:t>
            </a:r>
            <a:r>
              <a:rPr lang="en-US" sz="2000" dirty="0" err="1"/>
              <a:t>Laiko</a:t>
            </a:r>
            <a:r>
              <a:rPr lang="en-US" sz="2000" dirty="0"/>
              <a:t> ng </a:t>
            </a:r>
            <a:r>
              <a:rPr lang="en-US" sz="2000" dirty="0" err="1"/>
              <a:t>Pilipinas</a:t>
            </a:r>
            <a:r>
              <a:rPr lang="en-US" sz="2000" dirty="0"/>
              <a:t> (LAIKO – Catholic Church)</a:t>
            </a:r>
          </a:p>
          <a:p>
            <a:r>
              <a:rPr lang="en-US" sz="2000" dirty="0"/>
              <a:t>Evangelical Free Church of the Philippines (Luzon Region)</a:t>
            </a:r>
          </a:p>
          <a:p>
            <a:r>
              <a:rPr lang="en-US" sz="2000" dirty="0"/>
              <a:t>NFS Ministry Foundation</a:t>
            </a:r>
          </a:p>
          <a:p>
            <a:r>
              <a:rPr lang="en-US" sz="2000" dirty="0"/>
              <a:t>Communion of Christian Ministries (CCM) </a:t>
            </a:r>
          </a:p>
          <a:p>
            <a:endParaRPr lang="en-US" sz="2400" dirty="0"/>
          </a:p>
        </p:txBody>
      </p:sp>
      <p:sp>
        <p:nvSpPr>
          <p:cNvPr id="5" name="Content Placeholder 4">
            <a:extLst>
              <a:ext uri="{FF2B5EF4-FFF2-40B4-BE49-F238E27FC236}">
                <a16:creationId xmlns:a16="http://schemas.microsoft.com/office/drawing/2014/main" id="{2DDA1F98-FFF1-443E-8D68-D7339B2450DF}"/>
              </a:ext>
            </a:extLst>
          </p:cNvPr>
          <p:cNvSpPr>
            <a:spLocks noGrp="1"/>
          </p:cNvSpPr>
          <p:nvPr>
            <p:ph sz="half" idx="2"/>
          </p:nvPr>
        </p:nvSpPr>
        <p:spPr>
          <a:xfrm>
            <a:off x="6359572" y="1586429"/>
            <a:ext cx="5241189" cy="4669909"/>
          </a:xfrm>
        </p:spPr>
        <p:txBody>
          <a:bodyPr>
            <a:normAutofit fontScale="92500" lnSpcReduction="20000"/>
          </a:bodyPr>
          <a:lstStyle/>
          <a:p>
            <a:pPr marL="0" indent="0">
              <a:buNone/>
            </a:pPr>
            <a:r>
              <a:rPr lang="en-US" sz="2400" dirty="0"/>
              <a:t>Law Groups</a:t>
            </a:r>
          </a:p>
          <a:p>
            <a:r>
              <a:rPr lang="en-US" sz="2000" dirty="0"/>
              <a:t>Integrated Bar of the Philippines (IBP)</a:t>
            </a:r>
          </a:p>
          <a:p>
            <a:r>
              <a:rPr lang="en-US" sz="2000" dirty="0"/>
              <a:t>Philippine Associate of Law Schools</a:t>
            </a:r>
          </a:p>
          <a:p>
            <a:r>
              <a:rPr lang="en-US" sz="2000" dirty="0"/>
              <a:t>National Union of People’s Lawyers (NUPL)</a:t>
            </a:r>
          </a:p>
          <a:p>
            <a:r>
              <a:rPr lang="en-US" sz="2000" dirty="0"/>
              <a:t>Lex </a:t>
            </a:r>
            <a:r>
              <a:rPr lang="en-US" sz="2000" dirty="0" err="1"/>
              <a:t>Athenia</a:t>
            </a:r>
            <a:r>
              <a:rPr lang="en-US" sz="2000" dirty="0"/>
              <a:t> Victoria (women lawyers)</a:t>
            </a:r>
          </a:p>
          <a:p>
            <a:r>
              <a:rPr lang="en-US" sz="2000" dirty="0"/>
              <a:t>International Pro-Bono Alliance</a:t>
            </a:r>
          </a:p>
          <a:p>
            <a:r>
              <a:rPr lang="en-US" sz="2000" dirty="0"/>
              <a:t>UP Law Student Government</a:t>
            </a:r>
          </a:p>
          <a:p>
            <a:r>
              <a:rPr lang="en-US" sz="2000" dirty="0" err="1"/>
              <a:t>Ateneo</a:t>
            </a:r>
            <a:r>
              <a:rPr lang="en-US" sz="2000" dirty="0"/>
              <a:t> Law School Student Council</a:t>
            </a:r>
          </a:p>
          <a:p>
            <a:r>
              <a:rPr lang="en-US" sz="2000" dirty="0"/>
              <a:t>Adamson University College of Law</a:t>
            </a:r>
          </a:p>
        </p:txBody>
      </p:sp>
    </p:spTree>
    <p:extLst>
      <p:ext uri="{BB962C8B-B14F-4D97-AF65-F5344CB8AC3E}">
        <p14:creationId xmlns:p14="http://schemas.microsoft.com/office/powerpoint/2010/main" val="1268886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EE9A3-9CD7-47FC-958E-EE18B17261E6}"/>
              </a:ext>
            </a:extLst>
          </p:cNvPr>
          <p:cNvSpPr>
            <a:spLocks noGrp="1"/>
          </p:cNvSpPr>
          <p:nvPr>
            <p:ph type="title"/>
          </p:nvPr>
        </p:nvSpPr>
        <p:spPr>
          <a:xfrm>
            <a:off x="646111" y="452718"/>
            <a:ext cx="9404723" cy="880323"/>
          </a:xfrm>
        </p:spPr>
        <p:txBody>
          <a:bodyPr/>
          <a:lstStyle/>
          <a:p>
            <a:r>
              <a:rPr lang="en-US" dirty="0"/>
              <a:t>Groups supporting CJ </a:t>
            </a:r>
            <a:r>
              <a:rPr lang="en-US" dirty="0" err="1"/>
              <a:t>Sereno</a:t>
            </a:r>
            <a:endParaRPr lang="en-US" dirty="0"/>
          </a:p>
        </p:txBody>
      </p:sp>
      <p:sp>
        <p:nvSpPr>
          <p:cNvPr id="4" name="Content Placeholder 3">
            <a:extLst>
              <a:ext uri="{FF2B5EF4-FFF2-40B4-BE49-F238E27FC236}">
                <a16:creationId xmlns:a16="http://schemas.microsoft.com/office/drawing/2014/main" id="{24531EC1-56C8-4F49-97E9-15EF18A9FCB7}"/>
              </a:ext>
            </a:extLst>
          </p:cNvPr>
          <p:cNvSpPr>
            <a:spLocks noGrp="1"/>
          </p:cNvSpPr>
          <p:nvPr>
            <p:ph sz="half" idx="1"/>
          </p:nvPr>
        </p:nvSpPr>
        <p:spPr>
          <a:xfrm>
            <a:off x="646111" y="1586429"/>
            <a:ext cx="5186317" cy="4946573"/>
          </a:xfrm>
        </p:spPr>
        <p:txBody>
          <a:bodyPr>
            <a:normAutofit fontScale="92500" lnSpcReduction="10000"/>
          </a:bodyPr>
          <a:lstStyle/>
          <a:p>
            <a:pPr marL="0" indent="0">
              <a:buNone/>
            </a:pPr>
            <a:r>
              <a:rPr lang="en-US" sz="2400" dirty="0"/>
              <a:t>Civil Society Groups</a:t>
            </a:r>
          </a:p>
          <a:p>
            <a:r>
              <a:rPr lang="en-US" sz="2200" dirty="0"/>
              <a:t>World March of Women - </a:t>
            </a:r>
            <a:r>
              <a:rPr lang="en-US" sz="2200" dirty="0" err="1"/>
              <a:t>Pilipinas</a:t>
            </a:r>
            <a:endParaRPr lang="en-US" sz="2200" dirty="0"/>
          </a:p>
          <a:p>
            <a:r>
              <a:rPr lang="en-US" sz="2200" dirty="0" err="1"/>
              <a:t>Pwersa</a:t>
            </a:r>
            <a:r>
              <a:rPr lang="en-US" sz="2200" dirty="0"/>
              <a:t> ng </a:t>
            </a:r>
            <a:r>
              <a:rPr lang="en-US" sz="2200" dirty="0" err="1"/>
              <a:t>Pamayanan</a:t>
            </a:r>
            <a:r>
              <a:rPr lang="en-US" sz="2200" dirty="0"/>
              <a:t> para </a:t>
            </a:r>
            <a:r>
              <a:rPr lang="en-US" sz="2200" dirty="0" err="1"/>
              <a:t>sa</a:t>
            </a:r>
            <a:r>
              <a:rPr lang="en-US" sz="2200" dirty="0"/>
              <a:t> </a:t>
            </a:r>
            <a:r>
              <a:rPr lang="en-US" sz="2200" dirty="0" err="1"/>
              <a:t>Voluntarismo</a:t>
            </a:r>
            <a:r>
              <a:rPr lang="en-US" sz="2200" dirty="0"/>
              <a:t> at </a:t>
            </a:r>
            <a:r>
              <a:rPr lang="en-US" sz="2200" dirty="0" err="1"/>
              <a:t>Reporma</a:t>
            </a:r>
            <a:r>
              <a:rPr lang="en-US" sz="2200" dirty="0"/>
              <a:t> (PPVR)</a:t>
            </a:r>
          </a:p>
          <a:p>
            <a:r>
              <a:rPr lang="en-US" sz="2200" dirty="0"/>
              <a:t>Filipinos for Accountability, Integrity, Truth and Honor (FAITH)</a:t>
            </a:r>
          </a:p>
          <a:p>
            <a:r>
              <a:rPr lang="en-US" sz="2200" dirty="0"/>
              <a:t>Coalition Against Darkness and Dictatorship (CADD)</a:t>
            </a:r>
          </a:p>
          <a:p>
            <a:r>
              <a:rPr lang="en-US" sz="2200" dirty="0"/>
              <a:t>Martial Law Chronicles Project</a:t>
            </a:r>
          </a:p>
          <a:p>
            <a:r>
              <a:rPr lang="en-US" sz="2200" dirty="0" err="1"/>
              <a:t>Lingap</a:t>
            </a:r>
            <a:r>
              <a:rPr lang="en-US" sz="2200" dirty="0"/>
              <a:t> </a:t>
            </a:r>
            <a:r>
              <a:rPr lang="en-US" sz="2200" dirty="0" err="1"/>
              <a:t>Bilanggo</a:t>
            </a:r>
            <a:endParaRPr lang="en-US" sz="2200" dirty="0"/>
          </a:p>
          <a:p>
            <a:r>
              <a:rPr lang="en-US" sz="2200" dirty="0"/>
              <a:t>Mindanao People’s Peace Movement</a:t>
            </a:r>
          </a:p>
          <a:p>
            <a:r>
              <a:rPr lang="en-US" sz="2200" dirty="0" err="1"/>
              <a:t>Manindigan</a:t>
            </a:r>
            <a:r>
              <a:rPr lang="en-US" sz="2200" dirty="0"/>
              <a:t> Na</a:t>
            </a:r>
          </a:p>
        </p:txBody>
      </p:sp>
      <p:sp>
        <p:nvSpPr>
          <p:cNvPr id="5" name="Content Placeholder 4">
            <a:extLst>
              <a:ext uri="{FF2B5EF4-FFF2-40B4-BE49-F238E27FC236}">
                <a16:creationId xmlns:a16="http://schemas.microsoft.com/office/drawing/2014/main" id="{2DDA1F98-FFF1-443E-8D68-D7339B2450DF}"/>
              </a:ext>
            </a:extLst>
          </p:cNvPr>
          <p:cNvSpPr>
            <a:spLocks noGrp="1"/>
          </p:cNvSpPr>
          <p:nvPr>
            <p:ph sz="half" idx="2"/>
          </p:nvPr>
        </p:nvSpPr>
        <p:spPr>
          <a:xfrm>
            <a:off x="6359572" y="1586429"/>
            <a:ext cx="5241189" cy="4669909"/>
          </a:xfrm>
        </p:spPr>
        <p:txBody>
          <a:bodyPr>
            <a:normAutofit fontScale="92500" lnSpcReduction="10000"/>
          </a:bodyPr>
          <a:lstStyle/>
          <a:p>
            <a:pPr marL="0" indent="0">
              <a:buNone/>
            </a:pPr>
            <a:r>
              <a:rPr lang="en-US" sz="2400" dirty="0"/>
              <a:t>Other Groups</a:t>
            </a:r>
          </a:p>
          <a:p>
            <a:r>
              <a:rPr lang="en-US" sz="2200" dirty="0" err="1"/>
              <a:t>Ateneo</a:t>
            </a:r>
            <a:r>
              <a:rPr lang="en-US" sz="2200" dirty="0"/>
              <a:t> De Manila University</a:t>
            </a:r>
          </a:p>
          <a:p>
            <a:r>
              <a:rPr lang="en-US" sz="2200" dirty="0"/>
              <a:t>Makati Business Club (MBC)</a:t>
            </a:r>
          </a:p>
          <a:p>
            <a:r>
              <a:rPr lang="en-US" sz="2200" dirty="0"/>
              <a:t>Former Senior Government Officials (FSGO)</a:t>
            </a:r>
          </a:p>
          <a:p>
            <a:r>
              <a:rPr lang="en-US" sz="2200" dirty="0"/>
              <a:t>International Center for Innovation, Transformation and Excellence in Governance (</a:t>
            </a:r>
            <a:r>
              <a:rPr lang="en-US" sz="2200" dirty="0" err="1"/>
              <a:t>INCITEGov</a:t>
            </a:r>
            <a:r>
              <a:rPr lang="en-US" sz="2200" dirty="0"/>
              <a:t>)</a:t>
            </a:r>
          </a:p>
        </p:txBody>
      </p:sp>
    </p:spTree>
    <p:extLst>
      <p:ext uri="{BB962C8B-B14F-4D97-AF65-F5344CB8AC3E}">
        <p14:creationId xmlns:p14="http://schemas.microsoft.com/office/powerpoint/2010/main" val="2195801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AB669-3AE4-4BED-B3F0-DFD644C9EC67}"/>
              </a:ext>
            </a:extLst>
          </p:cNvPr>
          <p:cNvSpPr>
            <a:spLocks noGrp="1"/>
          </p:cNvSpPr>
          <p:nvPr>
            <p:ph type="title"/>
          </p:nvPr>
        </p:nvSpPr>
        <p:spPr/>
        <p:txBody>
          <a:bodyPr/>
          <a:lstStyle/>
          <a:p>
            <a:r>
              <a:rPr lang="en-US" dirty="0"/>
              <a:t>ADMU Statement</a:t>
            </a:r>
          </a:p>
        </p:txBody>
      </p:sp>
      <p:sp>
        <p:nvSpPr>
          <p:cNvPr id="3" name="Content Placeholder 2">
            <a:extLst>
              <a:ext uri="{FF2B5EF4-FFF2-40B4-BE49-F238E27FC236}">
                <a16:creationId xmlns:a16="http://schemas.microsoft.com/office/drawing/2014/main" id="{F810731C-BA97-4D2D-B52C-1D1A06864836}"/>
              </a:ext>
            </a:extLst>
          </p:cNvPr>
          <p:cNvSpPr>
            <a:spLocks noGrp="1"/>
          </p:cNvSpPr>
          <p:nvPr>
            <p:ph idx="1"/>
          </p:nvPr>
        </p:nvSpPr>
        <p:spPr>
          <a:xfrm>
            <a:off x="1103312" y="2052918"/>
            <a:ext cx="10078808" cy="4195481"/>
          </a:xfrm>
        </p:spPr>
        <p:txBody>
          <a:bodyPr>
            <a:normAutofit lnSpcReduction="10000"/>
          </a:bodyPr>
          <a:lstStyle/>
          <a:p>
            <a:pPr marL="0" indent="0">
              <a:buNone/>
            </a:pPr>
            <a:r>
              <a:rPr lang="en-US" sz="2400" dirty="0"/>
              <a:t>"We stand behind these constitutional bodies in their mission to pursue and attain transparency, accountability, truth, and justice," </a:t>
            </a:r>
          </a:p>
          <a:p>
            <a:pPr marL="0" indent="0">
              <a:buNone/>
            </a:pPr>
            <a:r>
              <a:rPr lang="en-US" sz="2400" dirty="0"/>
              <a:t>"We call on everyone in the community to defend our democratic institutions. Let us urge our leaders in government to allow full independence for these constitutional bodies to implement their crucial mandates by </a:t>
            </a:r>
            <a:r>
              <a:rPr lang="en-US" sz="2400" b="1" dirty="0"/>
              <a:t>desisting from any form of intimidation in the guise of legal action</a:t>
            </a:r>
            <a:r>
              <a:rPr lang="en-US" sz="2400" dirty="0"/>
              <a:t>.</a:t>
            </a:r>
          </a:p>
          <a:p>
            <a:pPr marL="0" indent="0">
              <a:buNone/>
            </a:pPr>
            <a:endParaRPr lang="en-US" sz="2400" dirty="0"/>
          </a:p>
          <a:p>
            <a:pPr marL="0" indent="0">
              <a:buNone/>
            </a:pPr>
            <a:r>
              <a:rPr lang="en-US" sz="2400" dirty="0"/>
              <a:t>Fr. Jose Ramon </a:t>
            </a:r>
            <a:r>
              <a:rPr lang="en-US" sz="2400" dirty="0" err="1"/>
              <a:t>Villarin</a:t>
            </a:r>
            <a:br>
              <a:rPr lang="en-US" sz="2400" dirty="0"/>
            </a:br>
            <a:r>
              <a:rPr lang="en-US" dirty="0" err="1"/>
              <a:t>Ateneo</a:t>
            </a:r>
            <a:r>
              <a:rPr lang="en-US" dirty="0"/>
              <a:t> De Manila University President</a:t>
            </a:r>
            <a:br>
              <a:rPr lang="en-US" dirty="0"/>
            </a:br>
            <a:r>
              <a:rPr lang="en-US" dirty="0"/>
              <a:t>Statement in Support of Philippine Constitutional Bodies (Oct. 13, 2017)</a:t>
            </a:r>
            <a:endParaRPr lang="en-US" sz="2400" dirty="0"/>
          </a:p>
        </p:txBody>
      </p:sp>
    </p:spTree>
    <p:extLst>
      <p:ext uri="{BB962C8B-B14F-4D97-AF65-F5344CB8AC3E}">
        <p14:creationId xmlns:p14="http://schemas.microsoft.com/office/powerpoint/2010/main" val="4186847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8F1F7-0F42-4A4B-9EAD-A934B1E36F47}"/>
              </a:ext>
            </a:extLst>
          </p:cNvPr>
          <p:cNvSpPr>
            <a:spLocks noGrp="1"/>
          </p:cNvSpPr>
          <p:nvPr>
            <p:ph type="title"/>
          </p:nvPr>
        </p:nvSpPr>
        <p:spPr/>
        <p:txBody>
          <a:bodyPr/>
          <a:lstStyle/>
          <a:p>
            <a:r>
              <a:rPr lang="en-US" dirty="0"/>
              <a:t>IBP Statement</a:t>
            </a:r>
          </a:p>
        </p:txBody>
      </p:sp>
      <p:sp>
        <p:nvSpPr>
          <p:cNvPr id="3" name="Content Placeholder 2">
            <a:extLst>
              <a:ext uri="{FF2B5EF4-FFF2-40B4-BE49-F238E27FC236}">
                <a16:creationId xmlns:a16="http://schemas.microsoft.com/office/drawing/2014/main" id="{A343875A-314E-4C16-8672-C23F47B4349A}"/>
              </a:ext>
            </a:extLst>
          </p:cNvPr>
          <p:cNvSpPr>
            <a:spLocks noGrp="1"/>
          </p:cNvSpPr>
          <p:nvPr>
            <p:ph idx="1"/>
          </p:nvPr>
        </p:nvSpPr>
        <p:spPr>
          <a:xfrm>
            <a:off x="1103312" y="2052918"/>
            <a:ext cx="10122876" cy="4195481"/>
          </a:xfrm>
        </p:spPr>
        <p:txBody>
          <a:bodyPr>
            <a:normAutofit/>
          </a:bodyPr>
          <a:lstStyle/>
          <a:p>
            <a:pPr marL="0" indent="0">
              <a:buNone/>
            </a:pPr>
            <a:r>
              <a:rPr lang="en-US" sz="2400" dirty="0"/>
              <a:t>“May we express the hope that </a:t>
            </a:r>
            <a:r>
              <a:rPr lang="en-US" sz="2400" b="1" dirty="0"/>
              <a:t>impeachment as a process is not being brandished as a weapon of submission</a:t>
            </a:r>
            <a:r>
              <a:rPr lang="en-US" sz="2400" dirty="0"/>
              <a:t>, thereby defeating Constitutional design that the judicial branch be insulated from considerations other than the facts and the law in discharging its function of adjudication”</a:t>
            </a:r>
          </a:p>
          <a:p>
            <a:pPr marL="0" indent="0">
              <a:buNone/>
            </a:pPr>
            <a:endParaRPr lang="en-US" sz="2400" dirty="0"/>
          </a:p>
          <a:p>
            <a:pPr marL="0" indent="0">
              <a:buNone/>
            </a:pPr>
            <a:r>
              <a:rPr lang="en-US" sz="2400" dirty="0"/>
              <a:t>Atty. Abdiel Dan Elijah S. Fajardo</a:t>
            </a:r>
            <a:br>
              <a:rPr lang="en-US" sz="2400" dirty="0"/>
            </a:br>
            <a:r>
              <a:rPr lang="en-US" dirty="0"/>
              <a:t>National President </a:t>
            </a:r>
            <a:br>
              <a:rPr lang="en-US" dirty="0"/>
            </a:br>
            <a:r>
              <a:rPr lang="en-US" dirty="0"/>
              <a:t>Integrated Bar of the Philippines (IBP)</a:t>
            </a:r>
          </a:p>
          <a:p>
            <a:pPr marL="0" indent="0">
              <a:buNone/>
            </a:pPr>
            <a:r>
              <a:rPr lang="en-US" dirty="0"/>
              <a:t>Statement issued September 6, 2017</a:t>
            </a:r>
          </a:p>
        </p:txBody>
      </p:sp>
    </p:spTree>
    <p:extLst>
      <p:ext uri="{BB962C8B-B14F-4D97-AF65-F5344CB8AC3E}">
        <p14:creationId xmlns:p14="http://schemas.microsoft.com/office/powerpoint/2010/main" val="249686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C2ED0-8459-4C62-AFD9-41E78CC8AFD3}"/>
              </a:ext>
            </a:extLst>
          </p:cNvPr>
          <p:cNvSpPr>
            <a:spLocks noGrp="1"/>
          </p:cNvSpPr>
          <p:nvPr>
            <p:ph type="title"/>
          </p:nvPr>
        </p:nvSpPr>
        <p:spPr/>
        <p:txBody>
          <a:bodyPr/>
          <a:lstStyle/>
          <a:p>
            <a:r>
              <a:rPr lang="en-US" dirty="0"/>
              <a:t>PCEC Supports CJ </a:t>
            </a:r>
            <a:r>
              <a:rPr lang="en-US" dirty="0" err="1"/>
              <a:t>Sereno</a:t>
            </a:r>
            <a:endParaRPr lang="en-US" dirty="0"/>
          </a:p>
        </p:txBody>
      </p:sp>
      <p:sp>
        <p:nvSpPr>
          <p:cNvPr id="3" name="Content Placeholder 2">
            <a:extLst>
              <a:ext uri="{FF2B5EF4-FFF2-40B4-BE49-F238E27FC236}">
                <a16:creationId xmlns:a16="http://schemas.microsoft.com/office/drawing/2014/main" id="{63E50DBE-0727-4EDD-A65A-5B4F12182B0D}"/>
              </a:ext>
            </a:extLst>
          </p:cNvPr>
          <p:cNvSpPr>
            <a:spLocks noGrp="1"/>
          </p:cNvSpPr>
          <p:nvPr>
            <p:ph idx="1"/>
          </p:nvPr>
        </p:nvSpPr>
        <p:spPr>
          <a:xfrm>
            <a:off x="645132" y="1487278"/>
            <a:ext cx="10779360" cy="5001658"/>
          </a:xfrm>
        </p:spPr>
        <p:txBody>
          <a:bodyPr>
            <a:normAutofit fontScale="92500" lnSpcReduction="10000"/>
          </a:bodyPr>
          <a:lstStyle/>
          <a:p>
            <a:pPr marL="0" indent="0">
              <a:buNone/>
            </a:pPr>
            <a:r>
              <a:rPr lang="en-US" sz="2400" dirty="0"/>
              <a:t>“In this crucial time, wherein </a:t>
            </a:r>
            <a:r>
              <a:rPr lang="en-US" sz="2400" b="1" dirty="0"/>
              <a:t>her impeachment endangers the foundations of our nation’s democratic institutions</a:t>
            </a:r>
            <a:r>
              <a:rPr lang="en-US" sz="2400" dirty="0"/>
              <a:t>, PCEC calls on President Rodrigo </a:t>
            </a:r>
            <a:r>
              <a:rPr lang="en-US" sz="2400" dirty="0" err="1"/>
              <a:t>Roa</a:t>
            </a:r>
            <a:r>
              <a:rPr lang="en-US" sz="2400" dirty="0"/>
              <a:t> Duterte to recognize Chief Justice </a:t>
            </a:r>
            <a:r>
              <a:rPr lang="en-US" sz="2400" dirty="0" err="1"/>
              <a:t>Sereno</a:t>
            </a:r>
            <a:r>
              <a:rPr lang="en-US" sz="2400" dirty="0"/>
              <a:t> as a valuable ally in his fight against all forms of corruption and injustice. We call on our lawmakers to see her as a staunch co-protector of the Constitution and a virtuous co-partner in policy making. We call on members of the judicial branch to stand firmly with her in advancing the Rule of Law. </a:t>
            </a:r>
          </a:p>
          <a:p>
            <a:pPr marL="0" indent="0">
              <a:buNone/>
            </a:pPr>
            <a:r>
              <a:rPr lang="en-US" sz="2400" dirty="0"/>
              <a:t>“We call on all men and women of goodwill to </a:t>
            </a:r>
            <a:r>
              <a:rPr lang="en-US" sz="2400" b="1" dirty="0"/>
              <a:t>pray for truth and justice to prevail in the impeachment proceedings</a:t>
            </a:r>
            <a:r>
              <a:rPr lang="en-US" sz="2400" dirty="0"/>
              <a:t>, and with Chief Justice </a:t>
            </a:r>
            <a:r>
              <a:rPr lang="en-US" sz="2400" dirty="0" err="1"/>
              <a:t>Sereno</a:t>
            </a:r>
            <a:r>
              <a:rPr lang="en-US" sz="2400" dirty="0"/>
              <a:t>, to be vigilant in guarding peacefully our nation’s democracy and civil liberties.”</a:t>
            </a:r>
          </a:p>
          <a:p>
            <a:pPr marL="0" indent="0">
              <a:buNone/>
            </a:pPr>
            <a:endParaRPr lang="en-US" sz="2400" dirty="0"/>
          </a:p>
          <a:p>
            <a:pPr marL="0" indent="0">
              <a:buNone/>
            </a:pPr>
            <a:r>
              <a:rPr lang="en-US" sz="2400" dirty="0"/>
              <a:t>Bishop Noel Alba Pantoja</a:t>
            </a:r>
            <a:br>
              <a:rPr lang="en-US" sz="2400" dirty="0"/>
            </a:br>
            <a:r>
              <a:rPr lang="en-US" dirty="0"/>
              <a:t>National Director, Philippine Council of Evangelical Churches</a:t>
            </a:r>
            <a:br>
              <a:rPr lang="en-US" dirty="0"/>
            </a:br>
            <a:r>
              <a:rPr lang="en-US" dirty="0"/>
              <a:t>PCEC’s statement affirming its support of CJ </a:t>
            </a:r>
            <a:r>
              <a:rPr lang="en-US" dirty="0" err="1"/>
              <a:t>Sereno</a:t>
            </a:r>
            <a:r>
              <a:rPr lang="en-US" dirty="0"/>
              <a:t> (Sept 9, 2017)</a:t>
            </a:r>
            <a:endParaRPr lang="en-US" sz="2400" dirty="0"/>
          </a:p>
        </p:txBody>
      </p:sp>
    </p:spTree>
    <p:extLst>
      <p:ext uri="{BB962C8B-B14F-4D97-AF65-F5344CB8AC3E}">
        <p14:creationId xmlns:p14="http://schemas.microsoft.com/office/powerpoint/2010/main" val="20427949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483</TotalTime>
  <Words>1045</Words>
  <Application>Microsoft Office PowerPoint</Application>
  <PresentationFormat>Widescreen</PresentationFormat>
  <Paragraphs>97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Ion</vt:lpstr>
      <vt:lpstr>Why We Need to Support Chief Justice Maria Lourdes Sereno </vt:lpstr>
      <vt:lpstr>PowerPoint Presentation</vt:lpstr>
      <vt:lpstr>Meilou Aranal Sereno</vt:lpstr>
      <vt:lpstr>CJ Maria Lourdes Sereno</vt:lpstr>
      <vt:lpstr>Groups supporting CJ Sereno</vt:lpstr>
      <vt:lpstr>Groups supporting CJ Sereno</vt:lpstr>
      <vt:lpstr>ADMU Statement</vt:lpstr>
      <vt:lpstr>IBP Statement</vt:lpstr>
      <vt:lpstr>PCEC Supports CJ Sereno</vt:lpstr>
      <vt:lpstr>Palawan 5 Statement of Support for Chief Justice Sereno</vt:lpstr>
      <vt:lpstr>Palawan 5 Statement of Support for Chief Justice Sereno</vt:lpstr>
      <vt:lpstr>Let us PRAY for CJ Sereno</vt:lpstr>
      <vt:lpstr>Let us ACT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Defend CJ  Defend the Rule of Law</dc:title>
  <dc:creator>Caloy Diño</dc:creator>
  <cp:lastModifiedBy>Carlo Diño</cp:lastModifiedBy>
  <cp:revision>55</cp:revision>
  <dcterms:created xsi:type="dcterms:W3CDTF">2017-11-10T11:27:10Z</dcterms:created>
  <dcterms:modified xsi:type="dcterms:W3CDTF">2017-12-07T13:13:02Z</dcterms:modified>
</cp:coreProperties>
</file>